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47"/>
  </p:notesMasterIdLst>
  <p:sldIdLst>
    <p:sldId id="256" r:id="rId2"/>
    <p:sldId id="257" r:id="rId3"/>
    <p:sldId id="341" r:id="rId4"/>
    <p:sldId id="259" r:id="rId5"/>
    <p:sldId id="260" r:id="rId6"/>
    <p:sldId id="261" r:id="rId7"/>
    <p:sldId id="262" r:id="rId8"/>
    <p:sldId id="265" r:id="rId9"/>
    <p:sldId id="266" r:id="rId10"/>
    <p:sldId id="349" r:id="rId11"/>
    <p:sldId id="350" r:id="rId12"/>
    <p:sldId id="270" r:id="rId13"/>
    <p:sldId id="272" r:id="rId14"/>
    <p:sldId id="273" r:id="rId15"/>
    <p:sldId id="351" r:id="rId16"/>
    <p:sldId id="352" r:id="rId17"/>
    <p:sldId id="279" r:id="rId18"/>
    <p:sldId id="280" r:id="rId19"/>
    <p:sldId id="281" r:id="rId20"/>
    <p:sldId id="283" r:id="rId21"/>
    <p:sldId id="284" r:id="rId22"/>
    <p:sldId id="285" r:id="rId23"/>
    <p:sldId id="287" r:id="rId24"/>
    <p:sldId id="282" r:id="rId25"/>
    <p:sldId id="353" r:id="rId26"/>
    <p:sldId id="288" r:id="rId27"/>
    <p:sldId id="289" r:id="rId28"/>
    <p:sldId id="290" r:id="rId29"/>
    <p:sldId id="291" r:id="rId30"/>
    <p:sldId id="306" r:id="rId31"/>
    <p:sldId id="307" r:id="rId32"/>
    <p:sldId id="308" r:id="rId33"/>
    <p:sldId id="331" r:id="rId34"/>
    <p:sldId id="315" r:id="rId35"/>
    <p:sldId id="316" r:id="rId36"/>
    <p:sldId id="317" r:id="rId37"/>
    <p:sldId id="332" r:id="rId38"/>
    <p:sldId id="333" r:id="rId39"/>
    <p:sldId id="334" r:id="rId40"/>
    <p:sldId id="337" r:id="rId41"/>
    <p:sldId id="336" r:id="rId42"/>
    <p:sldId id="338" r:id="rId43"/>
    <p:sldId id="329" r:id="rId44"/>
    <p:sldId id="330" r:id="rId45"/>
    <p:sldId id="25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654928-62B0-4D4F-A198-E8FB4ADF373E}">
          <p14:sldIdLst>
            <p14:sldId id="256"/>
            <p14:sldId id="257"/>
            <p14:sldId id="341"/>
          </p14:sldIdLst>
        </p14:section>
        <p14:section name="Basics" id="{9312BCFB-3156-4431-B8C4-E388A7327EB6}">
          <p14:sldIdLst>
            <p14:sldId id="259"/>
            <p14:sldId id="260"/>
            <p14:sldId id="261"/>
            <p14:sldId id="262"/>
          </p14:sldIdLst>
        </p14:section>
        <p14:section name="Azure mobile apps" id="{101E3380-DDA1-4493-A9DF-2BCD9E43BF89}">
          <p14:sldIdLst>
            <p14:sldId id="265"/>
            <p14:sldId id="266"/>
            <p14:sldId id="349"/>
            <p14:sldId id="350"/>
            <p14:sldId id="270"/>
            <p14:sldId id="272"/>
            <p14:sldId id="273"/>
            <p14:sldId id="351"/>
            <p14:sldId id="352"/>
          </p14:sldIdLst>
        </p14:section>
        <p14:section name="HTTPClient" id="{73071FB4-4BED-4EBB-9B10-AC18F352FA74}">
          <p14:sldIdLst>
            <p14:sldId id="279"/>
            <p14:sldId id="280"/>
            <p14:sldId id="281"/>
            <p14:sldId id="283"/>
            <p14:sldId id="284"/>
            <p14:sldId id="285"/>
            <p14:sldId id="287"/>
            <p14:sldId id="282"/>
            <p14:sldId id="353"/>
            <p14:sldId id="288"/>
            <p14:sldId id="289"/>
            <p14:sldId id="290"/>
            <p14:sldId id="291"/>
          </p14:sldIdLst>
        </p14:section>
        <p14:section name="Identity and Authentication" id="{C83A7B24-1E32-46B9-A1B9-37F6EE63B801}">
          <p14:sldIdLst>
            <p14:sldId id="306"/>
            <p14:sldId id="307"/>
            <p14:sldId id="308"/>
            <p14:sldId id="331"/>
            <p14:sldId id="315"/>
            <p14:sldId id="316"/>
            <p14:sldId id="317"/>
            <p14:sldId id="332"/>
            <p14:sldId id="333"/>
            <p14:sldId id="334"/>
            <p14:sldId id="337"/>
            <p14:sldId id="336"/>
            <p14:sldId id="338"/>
          </p14:sldIdLst>
        </p14:section>
        <p14:section name="Summary" id="{007BC5DE-06F0-44DF-8D7F-431A9DA06F7E}">
          <p14:sldIdLst>
            <p14:sldId id="329"/>
            <p14:sldId id="330"/>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Kraig Brockschmidt" initials="KB" lastIdx="30" clrIdx="0">
    <p:extLst>
      <p:ext uri="{19B8F6BF-5375-455C-9EA6-DF929625EA0E}">
        <p15:presenceInfo xmlns:p15="http://schemas.microsoft.com/office/powerpoint/2012/main" userId="S-1-5-21-2127521184-1604012920-1887927527-56042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0" autoAdjust="0"/>
    <p:restoredTop sz="66536" autoAdjust="0"/>
  </p:normalViewPr>
  <p:slideViewPr>
    <p:cSldViewPr snapToGrid="0">
      <p:cViewPr varScale="1">
        <p:scale>
          <a:sx n="54" d="100"/>
          <a:sy n="54" d="100"/>
        </p:scale>
        <p:origin x="1810" y="53"/>
      </p:cViewPr>
      <p:guideLst/>
    </p:cSldViewPr>
  </p:slideViewPr>
  <p:notesTextViewPr>
    <p:cViewPr>
      <p:scale>
        <a:sx n="1" d="1"/>
        <a:sy n="1" d="1"/>
      </p:scale>
      <p:origin x="0" y="0"/>
    </p:cViewPr>
  </p:notesTextViewPr>
  <p:sorterViewPr>
    <p:cViewPr>
      <p:scale>
        <a:sx n="100" d="100"/>
        <a:sy n="100" d="100"/>
      </p:scale>
      <p:origin x="0" y="-298"/>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EB4F1-AA95-42E2-93AA-A7C7588244B4}" type="datetimeFigureOut">
              <a:rPr lang="en-GB" smtClean="0"/>
              <a:t>14/05/2015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4A1CD-904E-48A2-A841-95E3535EC473}" type="slidenum">
              <a:rPr lang="en-GB" smtClean="0"/>
              <a:t>‹#›</a:t>
            </a:fld>
            <a:endParaRPr lang="en-GB"/>
          </a:p>
        </p:txBody>
      </p:sp>
    </p:spTree>
    <p:extLst>
      <p:ext uri="{BB962C8B-B14F-4D97-AF65-F5344CB8AC3E}">
        <p14:creationId xmlns:p14="http://schemas.microsoft.com/office/powerpoint/2010/main" val="1276591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code.msdn.microsoft.com/windowsapps/Web-Authentication-d0485122"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network connected apps</a:t>
            </a:r>
            <a:r>
              <a:rPr lang="en-US" baseline="0" dirty="0" smtClean="0"/>
              <a:t> we have new challenges to provide responsive apps.</a:t>
            </a:r>
          </a:p>
          <a:p>
            <a:endParaRPr lang="en-US" baseline="0" dirty="0" smtClean="0"/>
          </a:p>
          <a:p>
            <a:r>
              <a:rPr lang="en-US" baseline="0" dirty="0" smtClean="0"/>
              <a:t>For example, it’s not realistic to assume unlimited bandwidth, or even a stable connection. Apps need to be responsive and resilient when the network isn’t available or reliable.</a:t>
            </a:r>
          </a:p>
          <a:p>
            <a:endParaRPr lang="en-US" baseline="0" dirty="0" smtClean="0"/>
          </a:p>
          <a:p>
            <a:r>
              <a:rPr lang="en-US" baseline="0" dirty="0" smtClean="0"/>
              <a:t>Apps which show live data shouldn’t make the user wait for a service call before showing the UI. You need to be intelligent about how you cache data and how the app starts up and enables interaction.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1D8563-9E4C-4BD8-926A-B04CAAA02A6C}"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03098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demo.</a:t>
            </a:r>
            <a:r>
              <a:rPr lang="en-US" baseline="0" dirty="0" smtClean="0"/>
              <a:t> Load up the </a:t>
            </a:r>
            <a:r>
              <a:rPr lang="en-US" baseline="0" dirty="0" err="1" smtClean="0"/>
              <a:t>HttpClient</a:t>
            </a:r>
            <a:r>
              <a:rPr lang="en-US" baseline="0" dirty="0" smtClean="0"/>
              <a:t> demo and run it to hit a site.</a:t>
            </a:r>
          </a:p>
          <a:p>
            <a:endParaRPr lang="en-US" baseline="0" dirty="0" smtClean="0"/>
          </a:p>
          <a:p>
            <a:r>
              <a:rPr lang="en-US" baseline="0" dirty="0" smtClean="0"/>
              <a:t>There are several examples, each of which you can use to walk through code.</a:t>
            </a:r>
          </a:p>
          <a:p>
            <a:endParaRPr lang="en-US" baseline="0" dirty="0" smtClean="0"/>
          </a:p>
          <a:p>
            <a:r>
              <a:rPr lang="en-US" baseline="0" dirty="0" smtClean="0"/>
              <a:t>The solution includes a web server with a </a:t>
            </a:r>
            <a:r>
              <a:rPr lang="en-US" baseline="0" dirty="0" err="1" smtClean="0"/>
              <a:t>WebAPI</a:t>
            </a:r>
            <a:r>
              <a:rPr lang="en-US" baseline="0" dirty="0" smtClean="0"/>
              <a:t> project with a service.</a:t>
            </a:r>
          </a:p>
          <a:p>
            <a:endParaRPr lang="en-US" baseline="0" dirty="0" smtClean="0"/>
          </a:p>
          <a:p>
            <a:r>
              <a:rPr lang="en-US" baseline="0" dirty="0" smtClean="0"/>
              <a:t>Suggest showing just </a:t>
            </a:r>
            <a:r>
              <a:rPr lang="en-US" baseline="0" dirty="0" err="1" smtClean="0"/>
              <a:t>GetStringAsync</a:t>
            </a:r>
            <a:r>
              <a:rPr lang="en-US" baseline="0" dirty="0" smtClean="0"/>
              <a:t> for a very simple call. We’ll cover the other demos later.</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DE46F6-2ED9-47E9-9143-2F500052F8E2}"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39558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easily set cookies using the </a:t>
            </a:r>
            <a:r>
              <a:rPr lang="en-US" dirty="0" err="1" smtClean="0"/>
              <a:t>CookieManager</a:t>
            </a:r>
            <a:r>
              <a:rPr lang="en-US" dirty="0" smtClean="0"/>
              <a:t> for the </a:t>
            </a:r>
            <a:r>
              <a:rPr lang="en-US" dirty="0" err="1" smtClean="0"/>
              <a:t>BaseProtocolFilter</a:t>
            </a:r>
            <a:endParaRPr lang="en-US" baseline="0" dirty="0" smtClean="0"/>
          </a:p>
          <a:p>
            <a:endParaRPr lang="en-US" baseline="0" dirty="0" smtClean="0"/>
          </a:p>
          <a:p>
            <a:r>
              <a:rPr lang="en-US" baseline="0" dirty="0" smtClean="0"/>
              <a:t>This example also shows a simple use of the Post method, sending a single value to the server.</a:t>
            </a:r>
          </a:p>
          <a:p>
            <a:endParaRPr lang="en-US" baseline="0" dirty="0" smtClean="0"/>
          </a:p>
          <a:p>
            <a:r>
              <a:rPr lang="en-US" baseline="0" dirty="0" smtClean="0"/>
              <a:t>Once set, the cookie is sent with every subsequent request from the app.</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B094DBB-D116-435E-9793-D2AF46431547}"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517528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you don’t even need to make a get request</a:t>
            </a:r>
            <a:r>
              <a:rPr lang="en-US" baseline="0" dirty="0" smtClean="0"/>
              <a:t> to get the cookies. Just call the cookie manager’s </a:t>
            </a:r>
            <a:r>
              <a:rPr lang="en-US" baseline="0" dirty="0" err="1" smtClean="0"/>
              <a:t>GetCookies</a:t>
            </a:r>
            <a:r>
              <a:rPr lang="en-US" baseline="0" dirty="0" smtClean="0"/>
              <a:t> method.</a:t>
            </a:r>
          </a:p>
          <a:p>
            <a:endParaRPr lang="en-US" baseline="0" dirty="0" smtClean="0"/>
          </a:p>
          <a:p>
            <a:r>
              <a:rPr lang="en-US" baseline="0" dirty="0" smtClean="0"/>
              <a:t>Cookies may be local or returned from the server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B094DBB-D116-435E-9793-D2AF46431547}"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877114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The HTTP Processing pipeline can include your own filter code on the client, much like </a:t>
            </a:r>
            <a:r>
              <a:rPr lang="en-US" baseline="0" dirty="0" err="1" smtClean="0"/>
              <a:t>WebAPI</a:t>
            </a:r>
            <a:r>
              <a:rPr lang="en-US" baseline="0" dirty="0" smtClean="0"/>
              <a:t> can on the server (.NET handlers in that case).</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This lets you encapsulate all the network-specific code outside of your app’s main logic by encapsulating it in filters.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Each filter sees every request message going out.</a:t>
            </a:r>
          </a:p>
          <a:p>
            <a:pPr marL="0" indent="0">
              <a:buFont typeface="Arial" panose="020B0604020202020204" pitchFamily="34" charset="0"/>
              <a:buNone/>
            </a:pPr>
            <a:r>
              <a:rPr lang="en-US" baseline="0" dirty="0" smtClean="0"/>
              <a:t>Each filter sees every response message coming back and can modify them to meet your requirements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We have sample filters in the MSDN Code Gallery: 503 Retry, Metered Network, OAuth2, for example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The 503 retry filter lets you continue to use the simple </a:t>
            </a:r>
            <a:r>
              <a:rPr lang="en-US" baseline="0" dirty="0" err="1" smtClean="0"/>
              <a:t>GetStringAsync</a:t>
            </a:r>
            <a:r>
              <a:rPr lang="en-US" baseline="0" dirty="0" smtClean="0"/>
              <a:t> without having to use the more complex approaches just to handle retries. This greatly simplifies your client logic. It doesn’t return the 503 to the client, but instead waits the specified amount of time and retries the call.</a:t>
            </a:r>
          </a:p>
          <a:p>
            <a:pPr marL="171450" indent="-171450">
              <a:buFont typeface="Arial" panose="020B0604020202020204" pitchFamily="34" charset="0"/>
              <a:buChar char="•"/>
            </a:pPr>
            <a:r>
              <a:rPr lang="en-US" baseline="0" dirty="0" smtClean="0"/>
              <a:t>The Metered Network Filter handles restrictions due to metered (paid/cellular) networks.</a:t>
            </a:r>
          </a:p>
          <a:p>
            <a:pPr marL="171450" indent="-171450">
              <a:buFont typeface="Arial" panose="020B0604020202020204" pitchFamily="34" charset="0"/>
              <a:buChar char="•"/>
            </a:pPr>
            <a:r>
              <a:rPr lang="en-US" baseline="0" dirty="0" smtClean="0"/>
              <a:t>The </a:t>
            </a:r>
            <a:r>
              <a:rPr lang="en-US" baseline="0" dirty="0" err="1" smtClean="0"/>
              <a:t>Auth</a:t>
            </a:r>
            <a:r>
              <a:rPr lang="en-US" baseline="0" dirty="0" smtClean="0"/>
              <a:t> filter handles all the steps necessary for OAuth2 without you cluttering your code with it. The token management, retries, etc. are all handled for you. You can find this in the </a:t>
            </a:r>
            <a:r>
              <a:rPr lang="en-US" baseline="0" dirty="0" err="1" smtClean="0"/>
              <a:t>WebAuthBroker</a:t>
            </a:r>
            <a:r>
              <a:rPr lang="en-US" baseline="0" dirty="0" smtClean="0"/>
              <a:t> sample </a:t>
            </a:r>
            <a:r>
              <a:rPr lang="en-US" dirty="0" smtClean="0">
                <a:hlinkClick r:id="rId3"/>
              </a:rPr>
              <a:t>http://code.msdn.microsoft.com/windowsapps/Web-Authentication-d0485122</a:t>
            </a:r>
            <a:endParaRPr lang="en-US" baseline="0" dirty="0" smtClean="0"/>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We provide a number of example filters, but your own filters can be used for these things, </a:t>
            </a:r>
            <a:r>
              <a:rPr lang="en-US" baseline="0" dirty="0" err="1" smtClean="0"/>
              <a:t>auth</a:t>
            </a:r>
            <a:r>
              <a:rPr lang="en-US" baseline="0" dirty="0" smtClean="0"/>
              <a:t>, security, custom caches, logging, network restrictions, testing and much more.</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Another great use is to add testing filters that mocks failures (404, junk data, captive proxy page, and more) to test your app.</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Filters are very testable as they simply take a request/response and otherwise require no network connection.</a:t>
            </a:r>
          </a:p>
          <a:p>
            <a:pPr marL="0" indent="0">
              <a:buFont typeface="Arial" panose="020B0604020202020204" pitchFamily="34" charset="0"/>
              <a:buNone/>
            </a:pPr>
            <a:endParaRPr lang="en-US" baseline="0" dirty="0" smtClean="0"/>
          </a:p>
          <a:p>
            <a:r>
              <a:rPr lang="en-US" b="0" baseline="0" dirty="0" smtClean="0"/>
              <a:t>Filters are </a:t>
            </a:r>
            <a:r>
              <a:rPr lang="en-US" b="0" baseline="0" dirty="0" err="1" smtClean="0"/>
              <a:t>WinRT</a:t>
            </a:r>
            <a:r>
              <a:rPr lang="en-US" b="0" baseline="0" dirty="0" smtClean="0"/>
              <a:t> components</a:t>
            </a:r>
          </a:p>
          <a:p>
            <a:endParaRPr lang="en-US" b="0" baseline="0" dirty="0" smtClean="0"/>
          </a:p>
          <a:p>
            <a:r>
              <a:rPr lang="en-US" b="0" baseline="0" dirty="0" smtClean="0"/>
              <a:t>Write in C++ or C# and then Use in any supported language</a:t>
            </a:r>
          </a:p>
          <a:p>
            <a:pPr marL="171450" indent="-171450">
              <a:buFont typeface="Arial" panose="020B0604020202020204" pitchFamily="34" charset="0"/>
              <a:buChar char="•"/>
            </a:pPr>
            <a:r>
              <a:rPr lang="en-US" b="0" baseline="0" dirty="0" smtClean="0"/>
              <a:t>Implement </a:t>
            </a:r>
            <a:r>
              <a:rPr lang="en-US" b="0" baseline="0" dirty="0" err="1" smtClean="0"/>
              <a:t>Windows.Web.Http.Filters.IHttpFilter</a:t>
            </a:r>
            <a:r>
              <a:rPr lang="en-US" b="0" baseline="0" dirty="0" smtClean="0"/>
              <a:t>.</a:t>
            </a:r>
          </a:p>
          <a:p>
            <a:pPr marL="171450" indent="-171450">
              <a:buFont typeface="Arial" panose="020B0604020202020204" pitchFamily="34" charset="0"/>
              <a:buChar char="•"/>
            </a:pPr>
            <a:r>
              <a:rPr lang="en-US" b="0" baseline="0" dirty="0" smtClean="0"/>
              <a:t>Just one method: </a:t>
            </a:r>
            <a:r>
              <a:rPr lang="en-US" b="0" baseline="0" dirty="0" err="1" smtClean="0"/>
              <a:t>SendRequestAsync</a:t>
            </a:r>
            <a:r>
              <a:rPr lang="en-US" b="0" baseline="0" dirty="0" smtClean="0"/>
              <a:t> ( + dispose)</a:t>
            </a:r>
          </a:p>
          <a:p>
            <a:pPr marL="171450" indent="-171450">
              <a:buFont typeface="Arial" panose="020B0604020202020204" pitchFamily="34" charset="0"/>
              <a:buChar char="•"/>
            </a:pPr>
            <a:r>
              <a:rPr lang="en-US" b="0" baseline="0" dirty="0" smtClean="0"/>
              <a:t>Put them into the filter pipe line each time you create an </a:t>
            </a:r>
            <a:r>
              <a:rPr lang="en-US" b="0" baseline="0" dirty="0" err="1" smtClean="0"/>
              <a:t>HttpClient</a:t>
            </a:r>
            <a:r>
              <a:rPr lang="en-US" b="0" baseline="0" dirty="0" smtClean="0"/>
              <a:t> object</a:t>
            </a:r>
          </a:p>
          <a:p>
            <a:pPr marL="171450" indent="-171450">
              <a:buFont typeface="Arial" panose="020B0604020202020204" pitchFamily="34" charset="0"/>
              <a:buChar char="•"/>
            </a:pPr>
            <a:r>
              <a:rPr lang="en-US" b="0" baseline="0" dirty="0" smtClean="0"/>
              <a:t>Most pipelines end with a </a:t>
            </a:r>
            <a:r>
              <a:rPr lang="en-US" b="0" baseline="0" dirty="0" err="1" smtClean="0"/>
              <a:t>HttpBaseProtocolFilter</a:t>
            </a:r>
            <a:endParaRPr lang="en-US" b="0"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endParaRPr lang="en-US" dirty="0" smtClean="0"/>
          </a:p>
        </p:txBody>
      </p:sp>
      <p:sp>
        <p:nvSpPr>
          <p:cNvPr id="4" name="Header Placeholder 3"/>
          <p:cNvSpPr>
            <a:spLocks noGrp="1"/>
          </p:cNvSpPr>
          <p:nvPr>
            <p:ph type="hdr" sz="quarter" idx="10"/>
          </p:nvPr>
        </p:nvSpPr>
        <p:spPr/>
        <p:txBody>
          <a:bodyPr/>
          <a:lstStyle/>
          <a:p>
            <a:r>
              <a:rPr lang="en-US" dirty="0"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96AF97-578B-4E31-87C3-9B1B24B5BACE}" type="datetime1">
              <a:rPr lang="en-US" smtClean="0">
                <a:solidFill>
                  <a:prstClr val="black"/>
                </a:solidFill>
              </a:rPr>
              <a:pPr/>
              <a:t>5/14/2015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558621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60439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4C9147-B596-4671-88D2-0535D12DA34C}"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666778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Account Manager is </a:t>
            </a:r>
            <a:r>
              <a:rPr lang="en-US" sz="800" dirty="0" smtClean="0"/>
              <a:t>an </a:t>
            </a:r>
            <a:r>
              <a:rPr lang="en-US" dirty="0" smtClean="0"/>
              <a:t>authentication infrastructure</a:t>
            </a:r>
            <a:r>
              <a:rPr lang="en-US" baseline="0" dirty="0" smtClean="0"/>
              <a:t> that </a:t>
            </a:r>
            <a:r>
              <a:rPr lang="en-US" sz="800" dirty="0" smtClean="0"/>
              <a:t>enables </a:t>
            </a:r>
            <a:r>
              <a:rPr lang="en-US" dirty="0" smtClean="0"/>
              <a:t>apps &amp; identity providers </a:t>
            </a:r>
            <a:r>
              <a:rPr lang="en-US" sz="800" dirty="0" smtClean="0"/>
              <a:t>to plug in to Windows and provide </a:t>
            </a:r>
            <a:r>
              <a:rPr lang="en-US" dirty="0" smtClean="0"/>
              <a:t>SSO </a:t>
            </a:r>
            <a:r>
              <a:rPr lang="en-US" sz="800" dirty="0" smtClean="0"/>
              <a:t>capabilities</a:t>
            </a:r>
            <a:r>
              <a:rPr lang="en-US" dirty="0" smtClean="0"/>
              <a:t>.</a:t>
            </a:r>
          </a:p>
          <a:p>
            <a:endParaRPr lang="en-US" baseline="0" dirty="0" smtClean="0"/>
          </a:p>
          <a:p>
            <a:r>
              <a:rPr lang="en-US" baseline="0" dirty="0" smtClean="0"/>
              <a:t>Talk about how this also has a third party story which I’ll get to later.</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C5894C-A575-4C0D-B2BA-2DCE8800CD3D}" type="datetime8">
              <a:rPr lang="en-US" smtClean="0">
                <a:solidFill>
                  <a:prstClr val="black"/>
                </a:solidFill>
              </a:rPr>
              <a:t>5/14/2015 7:33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382585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Talk about:</a:t>
            </a:r>
          </a:p>
          <a:p>
            <a:pPr marL="171450" indent="-171450">
              <a:buFontTx/>
              <a:buChar char="-"/>
            </a:pPr>
            <a:r>
              <a:rPr lang="en-US" sz="1200" kern="1200" dirty="0" smtClean="0">
                <a:solidFill>
                  <a:schemeClr val="tx1"/>
                </a:solidFill>
                <a:effectLst/>
                <a:latin typeface="+mn-lt"/>
                <a:ea typeface="+mn-ea"/>
                <a:cs typeface="+mn-cs"/>
              </a:rPr>
              <a:t>Win</a:t>
            </a:r>
            <a:r>
              <a:rPr lang="en-US" sz="1200" kern="1200" baseline="0" dirty="0" smtClean="0">
                <a:solidFill>
                  <a:schemeClr val="tx1"/>
                </a:solidFill>
                <a:effectLst/>
                <a:latin typeface="+mn-lt"/>
                <a:ea typeface="+mn-ea"/>
                <a:cs typeface="+mn-cs"/>
              </a:rPr>
              <a:t> 32 support</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Cache</a:t>
            </a:r>
          </a:p>
          <a:p>
            <a:pPr marL="171450" indent="-171450">
              <a:buFontTx/>
              <a:buChar char="-"/>
            </a:pPr>
            <a:r>
              <a:rPr lang="en-US" sz="1200" kern="1200" dirty="0" smtClean="0">
                <a:solidFill>
                  <a:schemeClr val="tx1"/>
                </a:solidFill>
                <a:effectLst/>
                <a:latin typeface="+mn-lt"/>
                <a:ea typeface="+mn-ea"/>
                <a:cs typeface="+mn-cs"/>
              </a:rPr>
              <a:t>Connected</a:t>
            </a:r>
            <a:r>
              <a:rPr lang="en-US" sz="1200" kern="1200" baseline="0" dirty="0" smtClean="0">
                <a:solidFill>
                  <a:schemeClr val="tx1"/>
                </a:solidFill>
                <a:effectLst/>
                <a:latin typeface="+mn-lt"/>
                <a:ea typeface="+mn-ea"/>
                <a:cs typeface="+mn-cs"/>
              </a:rPr>
              <a:t> accounts</a:t>
            </a:r>
          </a:p>
          <a:p>
            <a:pPr marL="171450" indent="-171450">
              <a:buFontTx/>
              <a:buChar char="-"/>
            </a:pPr>
            <a:r>
              <a:rPr lang="en-US" sz="1200" kern="1200" baseline="0" dirty="0" smtClean="0">
                <a:solidFill>
                  <a:schemeClr val="tx1"/>
                </a:solidFill>
                <a:effectLst/>
                <a:latin typeface="+mn-lt"/>
                <a:ea typeface="+mn-ea"/>
                <a:cs typeface="+mn-cs"/>
              </a:rPr>
              <a:t>Account events</a:t>
            </a:r>
          </a:p>
          <a:p>
            <a:pPr marL="171450" indent="-171450">
              <a:buFontTx/>
              <a:buChar char="-"/>
            </a:pPr>
            <a:endParaRPr lang="en-US" sz="1200" kern="1200" baseline="0" dirty="0" smtClean="0">
              <a:solidFill>
                <a:schemeClr val="tx1"/>
              </a:solidFill>
              <a:effectLst/>
              <a:latin typeface="+mn-lt"/>
              <a:ea typeface="+mn-ea"/>
              <a:cs typeface="+mn-cs"/>
            </a:endParaRPr>
          </a:p>
          <a:p>
            <a:pPr marL="171450" indent="-171450">
              <a:buFontTx/>
              <a:buChar char="-"/>
            </a:pPr>
            <a:r>
              <a:rPr lang="en-US" sz="1200" kern="1200" baseline="0" dirty="0" smtClean="0">
                <a:solidFill>
                  <a:schemeClr val="tx1"/>
                </a:solidFill>
                <a:effectLst/>
                <a:latin typeface="+mn-lt"/>
                <a:ea typeface="+mn-ea"/>
                <a:cs typeface="+mn-cs"/>
              </a:rPr>
              <a:t>Multi-account apps</a:t>
            </a:r>
          </a:p>
          <a:p>
            <a:pPr marL="388712" lvl="1" indent="-171450">
              <a:buFontTx/>
              <a:buChar char="-"/>
            </a:pPr>
            <a:r>
              <a:rPr lang="en-US" sz="1200" kern="1200" baseline="0" dirty="0" smtClean="0">
                <a:solidFill>
                  <a:schemeClr val="tx1"/>
                </a:solidFill>
                <a:effectLst/>
                <a:latin typeface="+mn-lt"/>
                <a:ea typeface="+mn-ea"/>
                <a:cs typeface="+mn-cs"/>
              </a:rPr>
              <a:t>Accounts control (sample reference)</a:t>
            </a: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1955EC-7DFD-40D8-80E2-EFF5010EC51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639510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1955EC-7DFD-40D8-80E2-EFF5010EC51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863361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System/User</a:t>
            </a:r>
            <a:endParaRPr lang="en-US" dirty="0"/>
          </a:p>
        </p:txBody>
      </p:sp>
      <p:sp>
        <p:nvSpPr>
          <p:cNvPr id="4" name="Slide Number Placeholder 3"/>
          <p:cNvSpPr>
            <a:spLocks noGrp="1"/>
          </p:cNvSpPr>
          <p:nvPr>
            <p:ph type="sldNum" sz="quarter" idx="10"/>
          </p:nvPr>
        </p:nvSpPr>
        <p:spPr/>
        <p:txBody>
          <a:bodyPr/>
          <a:lstStyle/>
          <a:p>
            <a:fld id="{5D1955EC-7DFD-40D8-80E2-EFF5010EC51F}"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8379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the app manifest</a:t>
            </a:r>
            <a:r>
              <a:rPr lang="en-US" baseline="0" dirty="0" smtClean="0"/>
              <a:t> and capabilities tab several times so far.</a:t>
            </a:r>
          </a:p>
          <a:p>
            <a:r>
              <a:rPr lang="en-US" dirty="0" smtClean="0"/>
              <a:t>Many of the capabilities in the app manifest</a:t>
            </a:r>
            <a:r>
              <a:rPr lang="en-US" baseline="0" dirty="0" smtClean="0"/>
              <a:t> are related to network access.</a:t>
            </a:r>
          </a:p>
          <a:p>
            <a:endParaRPr lang="en-US" baseline="0" dirty="0" smtClean="0"/>
          </a:p>
          <a:p>
            <a:r>
              <a:rPr lang="en-US" sz="900" b="0" i="0" kern="1200" dirty="0" smtClean="0">
                <a:solidFill>
                  <a:schemeClr val="tx1"/>
                </a:solidFill>
                <a:effectLst/>
                <a:latin typeface="Segoe UI Light" pitchFamily="34" charset="0"/>
                <a:ea typeface="+mn-ea"/>
                <a:cs typeface="+mn-cs"/>
              </a:rPr>
              <a:t>The </a:t>
            </a:r>
            <a:r>
              <a:rPr lang="en-US" sz="900" b="1" i="0" kern="1200" dirty="0" err="1" smtClean="0">
                <a:solidFill>
                  <a:schemeClr val="tx1"/>
                </a:solidFill>
                <a:effectLst/>
                <a:latin typeface="Segoe UI Light" pitchFamily="34" charset="0"/>
                <a:ea typeface="+mn-ea"/>
                <a:cs typeface="+mn-cs"/>
              </a:rPr>
              <a:t>internetClient</a:t>
            </a:r>
            <a:r>
              <a:rPr lang="en-US" sz="900" b="0" i="0" kern="1200" dirty="0" smtClean="0">
                <a:solidFill>
                  <a:schemeClr val="tx1"/>
                </a:solidFill>
                <a:effectLst/>
                <a:latin typeface="Segoe UI Light" pitchFamily="34" charset="0"/>
                <a:ea typeface="+mn-ea"/>
                <a:cs typeface="+mn-cs"/>
              </a:rPr>
              <a:t> capability provides outbound access to the Internet and public networks through the firewall. Almost all web apps use this capability. The </a:t>
            </a:r>
            <a:r>
              <a:rPr lang="en-US" sz="900" b="1" i="0" kern="1200" dirty="0" err="1" smtClean="0">
                <a:solidFill>
                  <a:schemeClr val="tx1"/>
                </a:solidFill>
                <a:effectLst/>
                <a:latin typeface="Segoe UI Light" pitchFamily="34" charset="0"/>
                <a:ea typeface="+mn-ea"/>
                <a:cs typeface="+mn-cs"/>
              </a:rPr>
              <a:t>internetClientServer</a:t>
            </a:r>
            <a:r>
              <a:rPr lang="en-US" sz="900" b="0" i="0" kern="1200" dirty="0" smtClean="0">
                <a:solidFill>
                  <a:schemeClr val="tx1"/>
                </a:solidFill>
                <a:effectLst/>
                <a:latin typeface="Segoe UI Light" pitchFamily="34" charset="0"/>
                <a:ea typeface="+mn-ea"/>
                <a:cs typeface="+mn-cs"/>
              </a:rPr>
              <a:t> capability provides inbound and outbound access to the Internet and public networks through the firewall.</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The </a:t>
            </a:r>
            <a:r>
              <a:rPr lang="en-US" sz="900" b="1" i="0" kern="1200" dirty="0" err="1" smtClean="0">
                <a:solidFill>
                  <a:schemeClr val="tx1"/>
                </a:solidFill>
                <a:effectLst/>
                <a:latin typeface="Segoe UI Light" pitchFamily="34" charset="0"/>
                <a:ea typeface="+mn-ea"/>
                <a:cs typeface="+mn-cs"/>
              </a:rPr>
              <a:t>internetClientServer</a:t>
            </a:r>
            <a:r>
              <a:rPr lang="en-US" sz="900" b="0" i="0" kern="1200" dirty="0" smtClean="0">
                <a:solidFill>
                  <a:schemeClr val="tx1"/>
                </a:solidFill>
                <a:effectLst/>
                <a:latin typeface="Segoe UI Light" pitchFamily="34" charset="0"/>
                <a:ea typeface="+mn-ea"/>
                <a:cs typeface="+mn-cs"/>
              </a:rPr>
              <a:t> capability is typically used in peer-to-peer (P2P) scenarios in apps that use file share and VOIP. The </a:t>
            </a:r>
            <a:r>
              <a:rPr lang="en-US" sz="900" b="1" i="0" kern="1200" dirty="0" err="1" smtClean="0">
                <a:solidFill>
                  <a:schemeClr val="tx1"/>
                </a:solidFill>
                <a:effectLst/>
                <a:latin typeface="Segoe UI Light" pitchFamily="34" charset="0"/>
                <a:ea typeface="+mn-ea"/>
                <a:cs typeface="+mn-cs"/>
              </a:rPr>
              <a:t>internetClientServer</a:t>
            </a:r>
            <a:r>
              <a:rPr lang="en-US" sz="900" b="0" i="0" kern="1200" dirty="0" smtClean="0">
                <a:solidFill>
                  <a:schemeClr val="tx1"/>
                </a:solidFill>
                <a:effectLst/>
                <a:latin typeface="Segoe UI Light" pitchFamily="34" charset="0"/>
                <a:ea typeface="+mn-ea"/>
                <a:cs typeface="+mn-cs"/>
              </a:rPr>
              <a:t> capability includes the access that the </a:t>
            </a:r>
            <a:r>
              <a:rPr lang="en-US" sz="900" b="1" i="0" kern="1200" dirty="0" err="1" smtClean="0">
                <a:solidFill>
                  <a:schemeClr val="tx1"/>
                </a:solidFill>
                <a:effectLst/>
                <a:latin typeface="Segoe UI Light" pitchFamily="34" charset="0"/>
                <a:ea typeface="+mn-ea"/>
                <a:cs typeface="+mn-cs"/>
              </a:rPr>
              <a:t>internetClient</a:t>
            </a:r>
            <a:r>
              <a:rPr lang="en-US" sz="900" b="0" i="0" kern="1200" dirty="0" smtClean="0">
                <a:solidFill>
                  <a:schemeClr val="tx1"/>
                </a:solidFill>
                <a:effectLst/>
                <a:latin typeface="Segoe UI Light" pitchFamily="34" charset="0"/>
                <a:ea typeface="+mn-ea"/>
                <a:cs typeface="+mn-cs"/>
              </a:rPr>
              <a:t> capability provides, so you don't need to specify </a:t>
            </a:r>
            <a:r>
              <a:rPr lang="en-US" sz="900" b="1" i="0" kern="1200" dirty="0" err="1" smtClean="0">
                <a:solidFill>
                  <a:schemeClr val="tx1"/>
                </a:solidFill>
                <a:effectLst/>
                <a:latin typeface="Segoe UI Light" pitchFamily="34" charset="0"/>
                <a:ea typeface="+mn-ea"/>
                <a:cs typeface="+mn-cs"/>
              </a:rPr>
              <a:t>internetClient</a:t>
            </a:r>
            <a:r>
              <a:rPr lang="en-US" sz="900" b="0" i="0" kern="1200" dirty="0" smtClean="0">
                <a:solidFill>
                  <a:schemeClr val="tx1"/>
                </a:solidFill>
                <a:effectLst/>
                <a:latin typeface="Segoe UI Light" pitchFamily="34" charset="0"/>
                <a:ea typeface="+mn-ea"/>
                <a:cs typeface="+mn-cs"/>
              </a:rPr>
              <a:t> when you specify </a:t>
            </a:r>
            <a:r>
              <a:rPr lang="en-US" sz="900" b="1" i="0" kern="1200" dirty="0" err="1" smtClean="0">
                <a:solidFill>
                  <a:schemeClr val="tx1"/>
                </a:solidFill>
                <a:effectLst/>
                <a:latin typeface="Segoe UI Light" pitchFamily="34" charset="0"/>
                <a:ea typeface="+mn-ea"/>
                <a:cs typeface="+mn-cs"/>
              </a:rPr>
              <a:t>internetClientServer</a:t>
            </a:r>
            <a:r>
              <a:rPr lang="en-US" sz="900" b="0" i="0" kern="1200" dirty="0" smtClean="0">
                <a:solidFill>
                  <a:schemeClr val="tx1"/>
                </a:solidFill>
                <a:effectLst/>
                <a:latin typeface="Segoe UI Light" pitchFamily="34" charset="0"/>
                <a:ea typeface="+mn-ea"/>
                <a:cs typeface="+mn-cs"/>
              </a:rPr>
              <a:t>.</a:t>
            </a:r>
          </a:p>
          <a:p>
            <a:r>
              <a:rPr lang="en-US" sz="900" b="0" i="0" kern="1200" dirty="0" smtClean="0">
                <a:solidFill>
                  <a:schemeClr val="tx1"/>
                </a:solidFill>
                <a:effectLst/>
                <a:latin typeface="Segoe UI Light" pitchFamily="34" charset="0"/>
                <a:ea typeface="+mn-ea"/>
                <a:cs typeface="+mn-cs"/>
              </a:rPr>
              <a:t>An important certification requirement is to include a link to your Privacy Policy on the Setting pane if you declare these capabilities. Forgetting to do so is one of the most common certification blockers.</a:t>
            </a:r>
          </a:p>
          <a:p>
            <a:endParaRPr lang="en-US" sz="900" b="1" i="0" kern="1200" dirty="0" smtClean="0">
              <a:solidFill>
                <a:schemeClr val="tx1"/>
              </a:solidFill>
              <a:effectLst/>
              <a:latin typeface="Segoe UI Light" pitchFamily="34" charset="0"/>
              <a:ea typeface="+mn-ea"/>
              <a:cs typeface="+mn-cs"/>
            </a:endParaRPr>
          </a:p>
          <a:p>
            <a:r>
              <a:rPr lang="en-US" sz="900" b="1" i="0" kern="1200" dirty="0" smtClean="0">
                <a:solidFill>
                  <a:schemeClr val="tx1"/>
                </a:solidFill>
                <a:effectLst/>
                <a:latin typeface="Segoe UI Light" pitchFamily="34" charset="0"/>
                <a:ea typeface="+mn-ea"/>
                <a:cs typeface="+mn-cs"/>
              </a:rPr>
              <a:t>Home and work networks</a:t>
            </a:r>
          </a:p>
          <a:p>
            <a:r>
              <a:rPr lang="en-US" sz="900" b="0" i="0" kern="1200" dirty="0" smtClean="0">
                <a:solidFill>
                  <a:schemeClr val="tx1"/>
                </a:solidFill>
                <a:effectLst/>
                <a:latin typeface="Segoe UI Light" pitchFamily="34" charset="0"/>
                <a:ea typeface="+mn-ea"/>
                <a:cs typeface="+mn-cs"/>
              </a:rPr>
              <a:t>The </a:t>
            </a:r>
            <a:r>
              <a:rPr lang="en-US" sz="900" b="1" i="0" kern="1200" dirty="0" err="1" smtClean="0">
                <a:solidFill>
                  <a:schemeClr val="tx1"/>
                </a:solidFill>
                <a:effectLst/>
                <a:latin typeface="Segoe UI Light" pitchFamily="34" charset="0"/>
                <a:ea typeface="+mn-ea"/>
                <a:cs typeface="+mn-cs"/>
              </a:rPr>
              <a:t>privateNetworkClientServer</a:t>
            </a:r>
            <a:r>
              <a:rPr lang="en-US" sz="900" b="0" i="0" kern="1200" dirty="0" smtClean="0">
                <a:solidFill>
                  <a:schemeClr val="tx1"/>
                </a:solidFill>
                <a:effectLst/>
                <a:latin typeface="Segoe UI Light" pitchFamily="34" charset="0"/>
                <a:ea typeface="+mn-ea"/>
                <a:cs typeface="+mn-cs"/>
              </a:rPr>
              <a:t> capability provides inbound and outbound access to home and work networks through the firewall. This capability is typically used for games that communicate across the local area network (LAN), and for apps that share data across a variety of local devices. If your app specifies </a:t>
            </a:r>
            <a:r>
              <a:rPr lang="en-US" sz="900" b="1" i="0" kern="1200" dirty="0" err="1" smtClean="0">
                <a:solidFill>
                  <a:schemeClr val="tx1"/>
                </a:solidFill>
                <a:effectLst/>
                <a:latin typeface="Segoe UI Light" pitchFamily="34" charset="0"/>
                <a:ea typeface="+mn-ea"/>
                <a:cs typeface="+mn-cs"/>
              </a:rPr>
              <a:t>musicLibrary</a:t>
            </a:r>
            <a:r>
              <a:rPr lang="en-US" sz="900" b="0" i="0" kern="1200" dirty="0" smtClean="0">
                <a:solidFill>
                  <a:schemeClr val="tx1"/>
                </a:solidFill>
                <a:effectLst/>
                <a:latin typeface="Segoe UI Light" pitchFamily="34" charset="0"/>
                <a:ea typeface="+mn-ea"/>
                <a:cs typeface="+mn-cs"/>
              </a:rPr>
              <a:t>, </a:t>
            </a:r>
            <a:r>
              <a:rPr lang="en-US" sz="900" b="1" i="0" kern="1200" dirty="0" err="1" smtClean="0">
                <a:solidFill>
                  <a:schemeClr val="tx1"/>
                </a:solidFill>
                <a:effectLst/>
                <a:latin typeface="Segoe UI Light" pitchFamily="34" charset="0"/>
                <a:ea typeface="+mn-ea"/>
                <a:cs typeface="+mn-cs"/>
              </a:rPr>
              <a:t>picturesLibrary</a:t>
            </a:r>
            <a:r>
              <a:rPr lang="en-US" sz="900" b="0" i="0" kern="1200" dirty="0" smtClean="0">
                <a:solidFill>
                  <a:schemeClr val="tx1"/>
                </a:solidFill>
                <a:effectLst/>
                <a:latin typeface="Segoe UI Light" pitchFamily="34" charset="0"/>
                <a:ea typeface="+mn-ea"/>
                <a:cs typeface="+mn-cs"/>
              </a:rPr>
              <a:t>, or </a:t>
            </a:r>
            <a:r>
              <a:rPr lang="en-US" sz="900" b="1" i="0" kern="1200" dirty="0" err="1" smtClean="0">
                <a:solidFill>
                  <a:schemeClr val="tx1"/>
                </a:solidFill>
                <a:effectLst/>
                <a:latin typeface="Segoe UI Light" pitchFamily="34" charset="0"/>
                <a:ea typeface="+mn-ea"/>
                <a:cs typeface="+mn-cs"/>
              </a:rPr>
              <a:t>videosLibrary</a:t>
            </a:r>
            <a:r>
              <a:rPr lang="en-US" sz="900" b="0" i="0" kern="1200" dirty="0" smtClean="0">
                <a:solidFill>
                  <a:schemeClr val="tx1"/>
                </a:solidFill>
                <a:effectLst/>
                <a:latin typeface="Segoe UI Light" pitchFamily="34" charset="0"/>
                <a:ea typeface="+mn-ea"/>
                <a:cs typeface="+mn-cs"/>
              </a:rPr>
              <a:t>, you don't need to use this capability to access the corresponding library in a Home Group.</a:t>
            </a:r>
          </a:p>
          <a:p>
            <a:r>
              <a:rPr lang="en-US" sz="900" b="0" i="0" kern="1200" dirty="0" smtClean="0">
                <a:solidFill>
                  <a:schemeClr val="tx1"/>
                </a:solidFill>
                <a:effectLst/>
                <a:latin typeface="Segoe UI Light" pitchFamily="34" charset="0"/>
                <a:ea typeface="+mn-ea"/>
                <a:cs typeface="+mn-cs"/>
              </a:rPr>
              <a:t>If the network you’re</a:t>
            </a:r>
            <a:r>
              <a:rPr lang="en-US" sz="900" b="0" i="0" kern="1200" baseline="0" dirty="0" smtClean="0">
                <a:solidFill>
                  <a:schemeClr val="tx1"/>
                </a:solidFill>
                <a:effectLst/>
                <a:latin typeface="Segoe UI Light" pitchFamily="34" charset="0"/>
                <a:ea typeface="+mn-ea"/>
                <a:cs typeface="+mn-cs"/>
              </a:rPr>
              <a:t> connecting to has sharing turned on in Windows, it’s a private network.</a:t>
            </a:r>
            <a:endParaRPr lang="en-US" sz="900" b="0" i="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1D8563-9E4C-4BD8-926A-B04CAAA02A6C}"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53477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a:t>
            </a:r>
            <a:r>
              <a:rPr lang="en-US" baseline="0" dirty="0" smtClean="0"/>
              <a:t> Account Manager</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9EA15B9-B704-46C7-A167-B51B91E84621}" type="datetime8">
              <a:rPr lang="en-US" smtClean="0">
                <a:solidFill>
                  <a:prstClr val="black"/>
                </a:solidFill>
              </a:rPr>
              <a:t>5/14/2015 7:33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595659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System/User</a:t>
            </a:r>
            <a:endParaRPr lang="en-US" dirty="0"/>
          </a:p>
        </p:txBody>
      </p:sp>
      <p:sp>
        <p:nvSpPr>
          <p:cNvPr id="4" name="Slide Number Placeholder 3"/>
          <p:cNvSpPr>
            <a:spLocks noGrp="1"/>
          </p:cNvSpPr>
          <p:nvPr>
            <p:ph type="sldNum" sz="quarter" idx="10"/>
          </p:nvPr>
        </p:nvSpPr>
        <p:spPr/>
        <p:txBody>
          <a:bodyPr/>
          <a:lstStyle/>
          <a:p>
            <a:fld id="{5D1955EC-7DFD-40D8-80E2-EFF5010EC51F}"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656360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3291AAC-BEEC-48DF-BCEF-4822E31E5BDD}"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90346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to mention that the record like </a:t>
            </a:r>
            <a:r>
              <a:rPr lang="en-GB" dirty="0" err="1" smtClean="0"/>
              <a:t>ToDoItem</a:t>
            </a:r>
            <a:r>
              <a:rPr lang="en-GB" dirty="0" smtClean="0"/>
              <a:t>, if it's modified on the server during the insert, gets the changes reflected in the client. Very handy!</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12394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made it incredibly easy to get text back from a service</a:t>
            </a:r>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smtClean="0"/>
              <a:t>Getting strings back from a site or service should not be complicated. </a:t>
            </a:r>
            <a:r>
              <a:rPr lang="en-US" sz="900" dirty="0" err="1" smtClean="0"/>
              <a:t>HttpClient</a:t>
            </a:r>
            <a:r>
              <a:rPr lang="en-US" sz="900" dirty="0" smtClean="0"/>
              <a:t> was designed to provide flexibility, but also to keep the common scenarios as simple as possible.</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dirty="0" smtClean="0"/>
              <a:t>Because this is a runtime component, it’s the same pattern</a:t>
            </a:r>
            <a:r>
              <a:rPr lang="en-US" baseline="0" dirty="0" smtClean="0"/>
              <a:t> in JavaScript and in C++</a:t>
            </a:r>
          </a:p>
          <a:p>
            <a:endParaRPr lang="en-US" baseline="0" dirty="0" smtClean="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63160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might trip people up a bit</a:t>
            </a:r>
            <a:r>
              <a:rPr lang="en-US" baseline="0" dirty="0" smtClean="0"/>
              <a:t>, so good to point it out.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166F89-8E28-4EE6-B4B1-9F00516D7F8E}"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38211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baseline="0" dirty="0" smtClean="0">
                <a:solidFill>
                  <a:schemeClr val="tx1"/>
                </a:solidFill>
                <a:effectLst/>
                <a:latin typeface="Segoe UI Light" pitchFamily="34" charset="0"/>
                <a:ea typeface="+mn-ea"/>
                <a:cs typeface="+mn-cs"/>
              </a:rPr>
              <a:t>If you want more information than </a:t>
            </a:r>
            <a:r>
              <a:rPr lang="en-US" sz="900" kern="1200" baseline="0" dirty="0" err="1" smtClean="0">
                <a:solidFill>
                  <a:schemeClr val="tx1"/>
                </a:solidFill>
                <a:effectLst/>
                <a:latin typeface="Segoe UI Light" pitchFamily="34" charset="0"/>
                <a:ea typeface="+mn-ea"/>
                <a:cs typeface="+mn-cs"/>
              </a:rPr>
              <a:t>GetStringAsync</a:t>
            </a:r>
            <a:r>
              <a:rPr lang="en-US" sz="900" kern="1200" baseline="0" dirty="0" smtClean="0">
                <a:solidFill>
                  <a:schemeClr val="tx1"/>
                </a:solidFill>
                <a:effectLst/>
                <a:latin typeface="Segoe UI Light" pitchFamily="34" charset="0"/>
                <a:ea typeface="+mn-ea"/>
                <a:cs typeface="+mn-cs"/>
              </a:rPr>
              <a:t> provides, you can use </a:t>
            </a:r>
            <a:r>
              <a:rPr lang="en-US" sz="900" kern="1200" baseline="0" dirty="0" err="1" smtClean="0">
                <a:solidFill>
                  <a:schemeClr val="tx1"/>
                </a:solidFill>
                <a:effectLst/>
                <a:latin typeface="Segoe UI Light" pitchFamily="34" charset="0"/>
                <a:ea typeface="+mn-ea"/>
                <a:cs typeface="+mn-cs"/>
              </a:rPr>
              <a:t>GetAsync</a:t>
            </a:r>
            <a:r>
              <a:rPr lang="en-US" sz="900" kern="1200" baseline="0" dirty="0" smtClean="0">
                <a:solidFill>
                  <a:schemeClr val="tx1"/>
                </a:solidFill>
                <a:effectLst/>
                <a:latin typeface="Segoe UI Light" pitchFamily="34" charset="0"/>
                <a:ea typeface="+mn-ea"/>
                <a:cs typeface="+mn-cs"/>
              </a:rPr>
              <a:t>. This provides access to the full </a:t>
            </a:r>
            <a:r>
              <a:rPr lang="en-US" sz="900" kern="1200" baseline="0" dirty="0" err="1" smtClean="0">
                <a:solidFill>
                  <a:schemeClr val="tx1"/>
                </a:solidFill>
                <a:effectLst/>
                <a:latin typeface="Segoe UI Light" pitchFamily="34" charset="0"/>
                <a:ea typeface="+mn-ea"/>
                <a:cs typeface="+mn-cs"/>
              </a:rPr>
              <a:t>HttpResponseMessage</a:t>
            </a: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dirty="0" err="1" smtClean="0"/>
              <a:t>HttpResponseMessage</a:t>
            </a:r>
            <a:endParaRPr lang="en-US"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smtClean="0"/>
              <a:t>Content is the actual content returned</a:t>
            </a:r>
            <a:endParaRPr lang="en-US" dirty="0" smtClean="0"/>
          </a:p>
          <a:p>
            <a:pPr marL="171450" indent="-171450">
              <a:buFont typeface="Arial" panose="020B0604020202020204" pitchFamily="34" charset="0"/>
              <a:buChar char="•"/>
            </a:pPr>
            <a:r>
              <a:rPr lang="en-US" dirty="0" smtClean="0"/>
              <a:t>Headers gives you access to all the headers returned in the response</a:t>
            </a:r>
          </a:p>
          <a:p>
            <a:pPr marL="171450" indent="-171450">
              <a:buFont typeface="Arial" panose="020B0604020202020204" pitchFamily="34" charset="0"/>
              <a:buChar char="•"/>
            </a:pPr>
            <a:r>
              <a:rPr lang="en-US" dirty="0" err="1" smtClean="0"/>
              <a:t>StatusCode</a:t>
            </a:r>
            <a:r>
              <a:rPr lang="en-US" baseline="0" dirty="0" smtClean="0"/>
              <a:t> and </a:t>
            </a:r>
            <a:r>
              <a:rPr lang="en-US" baseline="0" dirty="0" err="1" smtClean="0"/>
              <a:t>ReasonPhrase</a:t>
            </a:r>
            <a:r>
              <a:rPr lang="en-US" baseline="0" dirty="0" smtClean="0"/>
              <a:t> give you information on success or failure. Not sure which codes are considered successful? Use </a:t>
            </a:r>
            <a:r>
              <a:rPr lang="en-US" baseline="0" dirty="0" err="1" smtClean="0"/>
              <a:t>IsSuccessStatusCode</a:t>
            </a:r>
            <a:r>
              <a:rPr lang="en-US" baseline="0" dirty="0" smtClean="0"/>
              <a:t> to be sure.</a:t>
            </a:r>
            <a:endParaRPr lang="en-US" dirty="0" smtClean="0"/>
          </a:p>
          <a:p>
            <a:pPr marL="171450" indent="-171450">
              <a:buFont typeface="Arial" panose="020B0604020202020204" pitchFamily="34" charset="0"/>
              <a:buChar char="•"/>
            </a:pPr>
            <a:r>
              <a:rPr lang="en-US" dirty="0" smtClean="0"/>
              <a:t>Source tells you</a:t>
            </a:r>
            <a:r>
              <a:rPr lang="en-US" baseline="0" dirty="0" smtClean="0"/>
              <a:t> if the response was from the local cache of from the network</a:t>
            </a:r>
          </a:p>
          <a:p>
            <a:pPr marL="171450" indent="-171450">
              <a:buFont typeface="Arial" panose="020B0604020202020204" pitchFamily="34" charset="0"/>
              <a:buChar char="•"/>
            </a:pPr>
            <a:r>
              <a:rPr lang="en-US" baseline="0" dirty="0" smtClean="0"/>
              <a:t>Version tells you the HTTP protocol version</a:t>
            </a:r>
          </a:p>
          <a:p>
            <a:pPr marL="171450" indent="-171450">
              <a:buFont typeface="Arial" panose="020B0604020202020204" pitchFamily="34" charset="0"/>
              <a:buChar char="•"/>
            </a:pPr>
            <a:r>
              <a:rPr lang="en-US" baseline="0" dirty="0" smtClean="0"/>
              <a:t>Finally, </a:t>
            </a:r>
            <a:r>
              <a:rPr lang="en-US" baseline="0" dirty="0" err="1" smtClean="0"/>
              <a:t>RequestMessage</a:t>
            </a:r>
            <a:r>
              <a:rPr lang="en-US" baseline="0" dirty="0" smtClean="0"/>
              <a:t> provides you the original request which generated this response. You no longer need to track this separately and manually match up requests and responses in your code.</a:t>
            </a:r>
          </a:p>
          <a:p>
            <a:endParaRPr lang="en-US" baseline="0" dirty="0" smtClean="0"/>
          </a:p>
          <a:p>
            <a:endParaRPr lang="en-US" baseline="0" dirty="0" smtClean="0"/>
          </a:p>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7CF4D9A-6BFB-4B58-A6A7-DBFDD8D23084}"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54976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GetAsync</a:t>
            </a:r>
            <a:r>
              <a:rPr lang="en-US" dirty="0" smtClean="0"/>
              <a:t> method enables access to the full response,</a:t>
            </a:r>
            <a:r>
              <a:rPr lang="en-US" baseline="0" dirty="0" smtClean="0"/>
              <a:t> as we saw. Part of that is the set of response headers.</a:t>
            </a:r>
          </a:p>
          <a:p>
            <a:endParaRPr lang="en-US" baseline="0" dirty="0" smtClean="0"/>
          </a:p>
          <a:p>
            <a:endParaRPr lang="en-US" dirty="0" smtClean="0"/>
          </a:p>
          <a:p>
            <a:r>
              <a:rPr lang="en-US" dirty="0" smtClean="0"/>
              <a:t>In this case, the response headers are only the response</a:t>
            </a:r>
            <a:r>
              <a:rPr lang="en-US" baseline="0" dirty="0" smtClean="0"/>
              <a:t> ones. </a:t>
            </a:r>
          </a:p>
          <a:p>
            <a:endParaRPr lang="en-US" baseline="0" dirty="0" smtClean="0"/>
          </a:p>
          <a:p>
            <a:r>
              <a:rPr lang="en-US" baseline="0" dirty="0" smtClean="0"/>
              <a:t>There’s a second set of headers, the response headers on the Content, which will see in a moment.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62F89BF-0491-4E2B-AF90-319654ABF4D7}"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83068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Strongly typed headers help avoid errors.</a:t>
            </a:r>
            <a:r>
              <a:rPr lang="en-US" baseline="0" dirty="0" smtClean="0"/>
              <a:t> You don’t need to read the RFCs and understand the exact format required as you would if setting simple string values.</a:t>
            </a:r>
          </a:p>
          <a:p>
            <a:endParaRPr lang="en-US" baseline="0" dirty="0" smtClean="0"/>
          </a:p>
          <a:p>
            <a:r>
              <a:rPr lang="en-US" baseline="0" dirty="0" smtClean="0"/>
              <a:t>Instead, the platform handles the formatting and validation for you.</a:t>
            </a:r>
          </a:p>
          <a:p>
            <a:endParaRPr lang="en-US" baseline="0" dirty="0" smtClean="0"/>
          </a:p>
          <a:p>
            <a:r>
              <a:rPr lang="en-US" baseline="0" dirty="0" smtClean="0"/>
              <a:t>Examples: Host is a Hostname object</a:t>
            </a:r>
          </a:p>
          <a:p>
            <a:r>
              <a:rPr lang="en-US" baseline="0" dirty="0" err="1" smtClean="0"/>
              <a:t>Referer</a:t>
            </a:r>
            <a:r>
              <a:rPr lang="en-US" baseline="0" dirty="0" smtClean="0"/>
              <a:t> is a Uri object</a:t>
            </a:r>
          </a:p>
          <a:p>
            <a:r>
              <a:rPr lang="en-US" baseline="0" dirty="0" err="1" smtClean="0"/>
              <a:t>LastModifed</a:t>
            </a:r>
            <a:r>
              <a:rPr lang="en-US" baseline="0" dirty="0" smtClean="0"/>
              <a:t> and Date are great examples of this. Getting date formats correct is challenging for many developers. We take care of that for you.</a:t>
            </a:r>
          </a:p>
          <a:p>
            <a:endParaRPr lang="en-US" dirty="0" smtClean="0"/>
          </a:p>
          <a:p>
            <a:r>
              <a:rPr lang="en-US" dirty="0" smtClean="0"/>
              <a:t>Some</a:t>
            </a:r>
            <a:r>
              <a:rPr lang="en-US" baseline="0" dirty="0" smtClean="0"/>
              <a:t> headers, such as </a:t>
            </a:r>
            <a:r>
              <a:rPr lang="en-US" baseline="0" dirty="0" err="1" smtClean="0"/>
              <a:t>ContentLength</a:t>
            </a:r>
            <a:r>
              <a:rPr lang="en-US" baseline="0" dirty="0" smtClean="0"/>
              <a:t> are </a:t>
            </a:r>
            <a:r>
              <a:rPr lang="en-US" baseline="0" dirty="0" err="1" smtClean="0"/>
              <a:t>nullable</a:t>
            </a:r>
            <a:r>
              <a:rPr lang="en-US" baseline="0" dirty="0" smtClean="0"/>
              <a:t> types. Hence the .value.</a:t>
            </a:r>
          </a:p>
          <a:p>
            <a:endParaRPr lang="en-US" baseline="0" dirty="0" smtClean="0"/>
          </a:p>
          <a:p>
            <a:r>
              <a:rPr lang="en-US" baseline="0" dirty="0" smtClean="0"/>
              <a:t>If content length header is present on the wire and the response is compressed, we do not provide the content length to you as we won’t know that until after decompression, long after the headers are provided.</a:t>
            </a:r>
          </a:p>
          <a:p>
            <a:endParaRPr lang="en-US" baseline="0" dirty="0" smtClean="0"/>
          </a:p>
          <a:p>
            <a:r>
              <a:rPr lang="en-US" baseline="0" dirty="0" smtClean="0"/>
              <a:t>You can also add custom headers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FE2CE2-6D81-4CC9-BD97-9115DAEBD722}"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6173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most flexible of the methods is </a:t>
            </a:r>
            <a:r>
              <a:rPr lang="en-US" baseline="0" dirty="0" err="1" smtClean="0"/>
              <a:t>SendRequestAsync</a:t>
            </a:r>
            <a:r>
              <a:rPr lang="en-US" baseline="0" dirty="0" smtClean="0"/>
              <a:t>. This lets you do everything the </a:t>
            </a:r>
            <a:r>
              <a:rPr lang="en-US" baseline="0" dirty="0" err="1" smtClean="0"/>
              <a:t>GetAsync</a:t>
            </a:r>
            <a:r>
              <a:rPr lang="en-US" baseline="0" dirty="0" smtClean="0"/>
              <a:t>, </a:t>
            </a:r>
            <a:r>
              <a:rPr lang="en-US" baseline="0" dirty="0" err="1" smtClean="0"/>
              <a:t>PutAsync</a:t>
            </a:r>
            <a:r>
              <a:rPr lang="en-US" baseline="0" dirty="0" smtClean="0"/>
              <a:t> and </a:t>
            </a:r>
            <a:r>
              <a:rPr lang="en-US" baseline="0" dirty="0" err="1" smtClean="0"/>
              <a:t>PostAsync</a:t>
            </a:r>
            <a:r>
              <a:rPr lang="en-US" baseline="0" dirty="0" smtClean="0"/>
              <a:t> methods do, plus use additional http methods.</a:t>
            </a:r>
          </a:p>
          <a:p>
            <a:endParaRPr lang="en-US" baseline="0" dirty="0" smtClean="0"/>
          </a:p>
          <a:p>
            <a:r>
              <a:rPr lang="en-US" baseline="0" dirty="0" smtClean="0"/>
              <a:t>The </a:t>
            </a:r>
            <a:r>
              <a:rPr lang="en-US" baseline="0" dirty="0" err="1" smtClean="0"/>
              <a:t>HttpMethod</a:t>
            </a:r>
            <a:r>
              <a:rPr lang="en-US" baseline="0" dirty="0" smtClean="0"/>
              <a:t> you pass into the call supports all the usual suspects, as well as the ability for you to provide a string for custom or emerging methods.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7CF4D9A-6BFB-4B58-A6A7-DBFDD8D23084}"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03663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9008854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960145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1.emf"/><Relationship Id="rId4" Type="http://schemas.openxmlformats.org/officeDocument/2006/relationships/image" Target="../media/image20.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29.jpeg"/><Relationship Id="rId3" Type="http://schemas.openxmlformats.org/officeDocument/2006/relationships/image" Target="../media/image19.emf"/><Relationship Id="rId7" Type="http://schemas.openxmlformats.org/officeDocument/2006/relationships/image" Target="../media/image25.emf"/><Relationship Id="rId12"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4.emf"/><Relationship Id="rId11" Type="http://schemas.openxmlformats.org/officeDocument/2006/relationships/image" Target="../media/image27.emf"/><Relationship Id="rId5" Type="http://schemas.openxmlformats.org/officeDocument/2006/relationships/image" Target="../media/image23.emf"/><Relationship Id="rId10" Type="http://schemas.openxmlformats.org/officeDocument/2006/relationships/image" Target="../media/image21.emf"/><Relationship Id="rId4" Type="http://schemas.openxmlformats.org/officeDocument/2006/relationships/image" Target="../media/image22.emf"/><Relationship Id="rId9" Type="http://schemas.openxmlformats.org/officeDocument/2006/relationships/image" Target="../media/image2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Networking and</a:t>
            </a:r>
            <a:br>
              <a:rPr lang="en-GB" dirty="0" smtClean="0"/>
            </a:br>
            <a:r>
              <a:rPr lang="en-GB" dirty="0" smtClean="0"/>
              <a:t>Cloud Services</a:t>
            </a:r>
            <a:endParaRPr lang="en-GB" dirty="0"/>
          </a:p>
        </p:txBody>
      </p:sp>
      <p:sp>
        <p:nvSpPr>
          <p:cNvPr id="3" name="Subtitle 2"/>
          <p:cNvSpPr>
            <a:spLocks noGrp="1"/>
          </p:cNvSpPr>
          <p:nvPr>
            <p:ph type="subTitle" idx="1"/>
          </p:nvPr>
        </p:nvSpPr>
        <p:spPr>
          <a:xfrm>
            <a:off x="728296" y="3431828"/>
            <a:ext cx="9216982" cy="2238552"/>
          </a:xfrm>
        </p:spPr>
        <p:txBody>
          <a:bodyPr/>
          <a:lstStyle/>
          <a:p>
            <a:r>
              <a:rPr lang="en-GB" dirty="0"/>
              <a:t>A Developer's Guide to Windows </a:t>
            </a:r>
            <a:r>
              <a:rPr lang="en-GB" dirty="0" smtClean="0"/>
              <a:t>10</a:t>
            </a:r>
            <a:br>
              <a:rPr lang="en-GB" dirty="0" smtClean="0"/>
            </a:br>
            <a:r>
              <a:rPr lang="en-US" dirty="0" smtClean="0">
                <a:solidFill>
                  <a:schemeClr val="bg1">
                    <a:lumMod val="75000"/>
                  </a:schemeClr>
                </a:solidFill>
              </a:rPr>
              <a:t>Andy &amp; Jerry</a:t>
            </a:r>
            <a:endParaRPr lang="en-GB" dirty="0"/>
          </a:p>
        </p:txBody>
      </p:sp>
    </p:spTree>
    <p:extLst>
      <p:ext uri="{BB962C8B-B14F-4D97-AF65-F5344CB8AC3E}">
        <p14:creationId xmlns:p14="http://schemas.microsoft.com/office/powerpoint/2010/main" val="97429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Create Your Mobile App in Azure Portal</a:t>
            </a:r>
            <a:endParaRPr lang="en-GB" dirty="0"/>
          </a:p>
        </p:txBody>
      </p:sp>
      <p:pic>
        <p:nvPicPr>
          <p:cNvPr id="4" name="Picture 3"/>
          <p:cNvPicPr>
            <a:picLocks noChangeAspect="1"/>
          </p:cNvPicPr>
          <p:nvPr/>
        </p:nvPicPr>
        <p:blipFill>
          <a:blip r:embed="rId2"/>
          <a:stretch>
            <a:fillRect/>
          </a:stretch>
        </p:blipFill>
        <p:spPr>
          <a:xfrm>
            <a:off x="1912823" y="1187620"/>
            <a:ext cx="8366354" cy="5355734"/>
          </a:xfrm>
          <a:prstGeom prst="rect">
            <a:avLst/>
          </a:prstGeom>
        </p:spPr>
      </p:pic>
    </p:spTree>
    <p:extLst>
      <p:ext uri="{BB962C8B-B14F-4D97-AF65-F5344CB8AC3E}">
        <p14:creationId xmlns:p14="http://schemas.microsoft.com/office/powerpoint/2010/main" val="7538838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Configure Client App</a:t>
            </a:r>
            <a:endParaRPr lang="en-GB" dirty="0"/>
          </a:p>
        </p:txBody>
      </p:sp>
      <p:pic>
        <p:nvPicPr>
          <p:cNvPr id="4" name="Picture 3"/>
          <p:cNvPicPr>
            <a:picLocks noChangeAspect="1"/>
          </p:cNvPicPr>
          <p:nvPr/>
        </p:nvPicPr>
        <p:blipFill>
          <a:blip r:embed="rId2"/>
          <a:stretch>
            <a:fillRect/>
          </a:stretch>
        </p:blipFill>
        <p:spPr>
          <a:xfrm>
            <a:off x="1443820" y="1062038"/>
            <a:ext cx="9304360" cy="5453062"/>
          </a:xfrm>
          <a:prstGeom prst="rect">
            <a:avLst/>
          </a:prstGeom>
        </p:spPr>
      </p:pic>
      <p:sp>
        <p:nvSpPr>
          <p:cNvPr id="5" name="Oval 4"/>
          <p:cNvSpPr/>
          <p:nvPr/>
        </p:nvSpPr>
        <p:spPr>
          <a:xfrm>
            <a:off x="2214558" y="1657350"/>
            <a:ext cx="771525" cy="742950"/>
          </a:xfrm>
          <a:prstGeom prst="ellipse">
            <a:avLst/>
          </a:prstGeom>
          <a:noFill/>
          <a:ln w="38100">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pic>
        <p:nvPicPr>
          <p:cNvPr id="6" name="Picture 5"/>
          <p:cNvPicPr>
            <a:picLocks noChangeAspect="1"/>
          </p:cNvPicPr>
          <p:nvPr/>
        </p:nvPicPr>
        <p:blipFill>
          <a:blip r:embed="rId3"/>
          <a:stretch>
            <a:fillRect/>
          </a:stretch>
        </p:blipFill>
        <p:spPr>
          <a:xfrm>
            <a:off x="100013" y="2805112"/>
            <a:ext cx="1695450" cy="16305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8" name="Straight Connector 7"/>
          <p:cNvCxnSpPr>
            <a:stCxn id="6" idx="0"/>
            <a:endCxn id="5" idx="3"/>
          </p:cNvCxnSpPr>
          <p:nvPr/>
        </p:nvCxnSpPr>
        <p:spPr>
          <a:xfrm flipV="1">
            <a:off x="947738" y="2291497"/>
            <a:ext cx="1379807" cy="513615"/>
          </a:xfrm>
          <a:prstGeom prst="line">
            <a:avLst/>
          </a:prstGeom>
          <a:ln w="38100">
            <a:solidFill>
              <a:schemeClr val="tx2"/>
            </a:solidFill>
          </a:ln>
        </p:spPr>
        <p:style>
          <a:lnRef idx="3">
            <a:schemeClr val="accent6"/>
          </a:lnRef>
          <a:fillRef idx="0">
            <a:schemeClr val="accent6"/>
          </a:fillRef>
          <a:effectRef idx="2">
            <a:schemeClr val="accent6"/>
          </a:effectRef>
          <a:fontRef idx="minor">
            <a:schemeClr val="tx1"/>
          </a:fontRef>
        </p:style>
      </p:cxnSp>
      <p:cxnSp>
        <p:nvCxnSpPr>
          <p:cNvPr id="9" name="Straight Connector 8"/>
          <p:cNvCxnSpPr/>
          <p:nvPr/>
        </p:nvCxnSpPr>
        <p:spPr>
          <a:xfrm flipV="1">
            <a:off x="1795463" y="2400300"/>
            <a:ext cx="647700" cy="1100138"/>
          </a:xfrm>
          <a:prstGeom prst="line">
            <a:avLst/>
          </a:prstGeom>
          <a:ln w="38100">
            <a:solidFill>
              <a:schemeClr val="tx2"/>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645527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Write code to work with your Mobile Service</a:t>
            </a:r>
            <a:endParaRPr lang="en-GB" dirty="0"/>
          </a:p>
        </p:txBody>
      </p:sp>
      <p:sp>
        <p:nvSpPr>
          <p:cNvPr id="7" name="Text Placeholder 6"/>
          <p:cNvSpPr>
            <a:spLocks noGrp="1"/>
          </p:cNvSpPr>
          <p:nvPr>
            <p:ph type="body" sz="quarter" idx="10"/>
          </p:nvPr>
        </p:nvSpPr>
        <p:spPr>
          <a:xfrm>
            <a:off x="257175" y="1838228"/>
            <a:ext cx="11665588" cy="4807670"/>
          </a:xfrm>
          <a:solidFill>
            <a:schemeClr val="bg1">
              <a:lumMod val="95000"/>
            </a:schemeClr>
          </a:solidFill>
        </p:spPr>
        <p:txBody>
          <a:bodyPr/>
          <a:lstStyle/>
          <a:p>
            <a:r>
              <a:rPr lang="en-GB" sz="1600" b="0" dirty="0" smtClean="0">
                <a:solidFill>
                  <a:srgbClr val="0000FF"/>
                </a:solidFill>
                <a:highlight>
                  <a:srgbClr val="F2F2F2"/>
                </a:highlight>
                <a:latin typeface="Consolas" panose="020B0609020204030204" pitchFamily="49" charset="0"/>
                <a:cs typeface="Consolas" panose="020B0609020204030204" pitchFamily="49" charset="0"/>
              </a:rPr>
              <a:t>private</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a:solidFill>
                  <a:srgbClr val="0000FF"/>
                </a:solidFill>
                <a:highlight>
                  <a:srgbClr val="F2F2F2"/>
                </a:highlight>
                <a:latin typeface="Consolas" panose="020B0609020204030204" pitchFamily="49" charset="0"/>
                <a:cs typeface="Consolas" panose="020B0609020204030204" pitchFamily="49" charset="0"/>
              </a:rPr>
              <a:t>async</a:t>
            </a:r>
            <a:r>
              <a:rPr lang="en-GB" sz="1600" b="0" dirty="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a:solidFill>
                  <a:srgbClr val="000000"/>
                </a:solidFill>
                <a:highlight>
                  <a:srgbClr val="F2F2F2"/>
                </a:highlight>
                <a:latin typeface="Consolas" panose="020B0609020204030204" pitchFamily="49" charset="0"/>
                <a:cs typeface="Consolas" panose="020B0609020204030204" pitchFamily="49" charset="0"/>
              </a:rPr>
              <a:t>System.Threading.Tasks.</a:t>
            </a:r>
            <a:r>
              <a:rPr lang="en-GB" sz="1600" b="0" dirty="0" err="1">
                <a:solidFill>
                  <a:srgbClr val="2B91AF"/>
                </a:solidFill>
                <a:highlight>
                  <a:srgbClr val="F2F2F2"/>
                </a:highlight>
                <a:latin typeface="Consolas" panose="020B0609020204030204" pitchFamily="49" charset="0"/>
                <a:cs typeface="Consolas" panose="020B0609020204030204" pitchFamily="49" charset="0"/>
              </a:rPr>
              <a:t>Task</a:t>
            </a:r>
            <a:r>
              <a:rPr lang="en-GB" sz="1600" b="0" dirty="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smtClean="0">
                <a:solidFill>
                  <a:srgbClr val="000000"/>
                </a:solidFill>
                <a:highlight>
                  <a:srgbClr val="F2F2F2"/>
                </a:highlight>
                <a:latin typeface="Consolas" panose="020B0609020204030204" pitchFamily="49" charset="0"/>
                <a:cs typeface="Consolas" panose="020B0609020204030204" pitchFamily="49" charset="0"/>
              </a:rPr>
              <a:t>InsertToDoItem</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smtClean="0">
                <a:solidFill>
                  <a:srgbClr val="2B91AF"/>
                </a:solidFill>
                <a:highlight>
                  <a:srgbClr val="F2F2F2"/>
                </a:highlight>
                <a:latin typeface="Consolas" panose="020B0609020204030204" pitchFamily="49" charset="0"/>
                <a:cs typeface="Consolas" panose="020B0609020204030204" pitchFamily="49" charset="0"/>
              </a:rPr>
              <a:t>IMobileServiceTable</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&lt;</a:t>
            </a:r>
            <a:r>
              <a:rPr lang="en-GB" sz="1600" b="0" dirty="0" err="1" smtClean="0">
                <a:solidFill>
                  <a:srgbClr val="2B91AF"/>
                </a:solidFill>
                <a:highlight>
                  <a:srgbClr val="F2F2F2"/>
                </a:highlight>
                <a:latin typeface="Consolas" panose="020B0609020204030204" pitchFamily="49" charset="0"/>
                <a:cs typeface="Consolas" panose="020B0609020204030204" pitchFamily="49" charset="0"/>
              </a:rPr>
              <a:t>TodoItem</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&gt; </a:t>
            </a:r>
            <a:r>
              <a:rPr lang="en-GB" sz="1600" b="0" dirty="0" err="1" smtClean="0">
                <a:solidFill>
                  <a:srgbClr val="000000"/>
                </a:solidFill>
                <a:highlight>
                  <a:srgbClr val="F2F2F2"/>
                </a:highlight>
                <a:latin typeface="Consolas" panose="020B0609020204030204" pitchFamily="49" charset="0"/>
                <a:cs typeface="Consolas" panose="020B0609020204030204" pitchFamily="49" charset="0"/>
              </a:rPr>
              <a:t>TodoTable</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smtClean="0">
                <a:solidFill>
                  <a:srgbClr val="2B91AF"/>
                </a:solidFill>
                <a:highlight>
                  <a:srgbClr val="F2F2F2"/>
                </a:highlight>
                <a:latin typeface="Consolas" panose="020B0609020204030204" pitchFamily="49" charset="0"/>
                <a:cs typeface="Consolas" panose="020B0609020204030204" pitchFamily="49" charset="0"/>
              </a:rPr>
              <a:t>App</a:t>
            </a:r>
            <a:r>
              <a:rPr lang="en-GB" sz="1600" b="0" dirty="0" err="1" smtClean="0">
                <a:solidFill>
                  <a:srgbClr val="000000"/>
                </a:solidFill>
                <a:highlight>
                  <a:srgbClr val="F2F2F2"/>
                </a:highlight>
                <a:latin typeface="Consolas" panose="020B0609020204030204" pitchFamily="49" charset="0"/>
                <a:cs typeface="Consolas" panose="020B0609020204030204" pitchFamily="49" charset="0"/>
              </a:rPr>
              <a:t>.TaskMasterDemoClient.GetTable</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&lt;</a:t>
            </a:r>
            <a:r>
              <a:rPr lang="en-GB" sz="1600" b="0" dirty="0" err="1">
                <a:solidFill>
                  <a:srgbClr val="2B91AF"/>
                </a:solidFill>
                <a:highlight>
                  <a:srgbClr val="F2F2F2"/>
                </a:highlight>
                <a:latin typeface="Consolas" panose="020B0609020204030204" pitchFamily="49" charset="0"/>
                <a:cs typeface="Consolas" panose="020B0609020204030204" pitchFamily="49" charset="0"/>
              </a:rPr>
              <a:t>TodoItem</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&gt;();</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smtClean="0">
                <a:solidFill>
                  <a:srgbClr val="2B91AF"/>
                </a:solidFill>
                <a:highlight>
                  <a:srgbClr val="F2F2F2"/>
                </a:highlight>
                <a:latin typeface="Consolas" panose="020B0609020204030204" pitchFamily="49" charset="0"/>
                <a:cs typeface="Consolas" panose="020B0609020204030204" pitchFamily="49" charset="0"/>
              </a:rPr>
              <a:t>TodoItem</a:t>
            </a:r>
            <a:r>
              <a:rPr lang="en-GB" sz="1600" b="0" dirty="0" smtClean="0">
                <a:solidFill>
                  <a:srgbClr val="2B91AF"/>
                </a:solidFill>
                <a:highlight>
                  <a:srgbClr val="F2F2F2"/>
                </a:highlight>
                <a:latin typeface="Consolas" panose="020B0609020204030204" pitchFamily="49" charset="0"/>
                <a:cs typeface="Consolas" panose="020B0609020204030204" pitchFamily="49" charset="0"/>
              </a:rPr>
              <a:t> </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t </a:t>
            </a:r>
            <a:r>
              <a:rPr lang="en-GB" sz="1600" b="0" dirty="0">
                <a:solidFill>
                  <a:srgbClr val="000000"/>
                </a:solidFill>
                <a:highlight>
                  <a:srgbClr val="F2F2F2"/>
                </a:highlight>
                <a:latin typeface="Consolas" panose="020B0609020204030204" pitchFamily="49" charset="0"/>
                <a:cs typeface="Consolas" panose="020B0609020204030204" pitchFamily="49" charset="0"/>
              </a:rPr>
              <a:t>= </a:t>
            </a:r>
            <a:r>
              <a:rPr lang="en-GB" sz="1600" b="0" dirty="0">
                <a:solidFill>
                  <a:srgbClr val="0000FF"/>
                </a:solidFill>
                <a:highlight>
                  <a:srgbClr val="F2F2F2"/>
                </a:highlight>
                <a:latin typeface="Consolas" panose="020B0609020204030204" pitchFamily="49" charset="0"/>
                <a:cs typeface="Consolas" panose="020B0609020204030204" pitchFamily="49" charset="0"/>
              </a:rPr>
              <a:t>new</a:t>
            </a:r>
            <a:r>
              <a:rPr lang="en-GB" sz="1600" b="0" dirty="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smtClean="0">
                <a:solidFill>
                  <a:srgbClr val="2B91AF"/>
                </a:solidFill>
                <a:highlight>
                  <a:srgbClr val="F2F2F2"/>
                </a:highlight>
                <a:latin typeface="Consolas" panose="020B0609020204030204" pitchFamily="49" charset="0"/>
                <a:cs typeface="Consolas" panose="020B0609020204030204" pitchFamily="49" charset="0"/>
              </a:rPr>
              <a:t>TodoItem</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a:solidFill>
                  <a:srgbClr val="000000"/>
                </a:solidFill>
                <a:highlight>
                  <a:srgbClr val="F2F2F2"/>
                </a:highlight>
                <a:latin typeface="Consolas" panose="020B0609020204030204" pitchFamily="49" charset="0"/>
                <a:cs typeface="Consolas" panose="020B0609020204030204" pitchFamily="49" charset="0"/>
              </a:rPr>
              <a:t>t.Title</a:t>
            </a:r>
            <a:r>
              <a:rPr lang="en-GB" sz="1600" b="0" dirty="0">
                <a:solidFill>
                  <a:srgbClr val="000000"/>
                </a:solidFill>
                <a:highlight>
                  <a:srgbClr val="F2F2F2"/>
                </a:highlight>
                <a:latin typeface="Consolas" panose="020B0609020204030204" pitchFamily="49" charset="0"/>
                <a:cs typeface="Consolas" panose="020B0609020204030204" pitchFamily="49" charset="0"/>
              </a:rPr>
              <a:t> = </a:t>
            </a:r>
            <a:r>
              <a:rPr lang="en-GB" sz="1600" b="0" dirty="0" err="1">
                <a:solidFill>
                  <a:srgbClr val="000000"/>
                </a:solidFill>
                <a:highlight>
                  <a:srgbClr val="F2F2F2"/>
                </a:highlight>
                <a:latin typeface="Consolas" panose="020B0609020204030204" pitchFamily="49" charset="0"/>
                <a:cs typeface="Consolas" panose="020B0609020204030204" pitchFamily="49" charset="0"/>
              </a:rPr>
              <a:t>titleTextBox.Text</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smtClean="0">
                <a:solidFill>
                  <a:srgbClr val="000000"/>
                </a:solidFill>
                <a:highlight>
                  <a:srgbClr val="F2F2F2"/>
                </a:highlight>
                <a:latin typeface="Consolas" panose="020B0609020204030204" pitchFamily="49" charset="0"/>
                <a:cs typeface="Consolas" panose="020B0609020204030204" pitchFamily="49" charset="0"/>
              </a:rPr>
              <a:t>t.Description</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a:solidFill>
                  <a:srgbClr val="000000"/>
                </a:solidFill>
                <a:highlight>
                  <a:srgbClr val="F2F2F2"/>
                </a:highlight>
                <a:latin typeface="Consolas" panose="020B0609020204030204" pitchFamily="49" charset="0"/>
                <a:cs typeface="Consolas" panose="020B0609020204030204" pitchFamily="49" charset="0"/>
              </a:rPr>
              <a:t>descriptionTextBox.Text</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smtClean="0">
                <a:solidFill>
                  <a:srgbClr val="000000"/>
                </a:solidFill>
                <a:highlight>
                  <a:srgbClr val="F2F2F2"/>
                </a:highlight>
                <a:latin typeface="Consolas" panose="020B0609020204030204" pitchFamily="49" charset="0"/>
                <a:cs typeface="Consolas" panose="020B0609020204030204" pitchFamily="49" charset="0"/>
              </a:rPr>
              <a:t>t.DueDate</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a:solidFill>
                  <a:srgbClr val="000000"/>
                </a:solidFill>
                <a:highlight>
                  <a:srgbClr val="F2F2F2"/>
                </a:highlight>
                <a:latin typeface="Consolas" panose="020B0609020204030204" pitchFamily="49" charset="0"/>
                <a:cs typeface="Consolas" panose="020B0609020204030204" pitchFamily="49" charset="0"/>
              </a:rPr>
              <a:t>dueDatePicker.Date.ToString</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smtClean="0">
                <a:solidFill>
                  <a:srgbClr val="000000"/>
                </a:solidFill>
                <a:highlight>
                  <a:srgbClr val="F2F2F2"/>
                </a:highlight>
                <a:latin typeface="Consolas" panose="020B0609020204030204" pitchFamily="49" charset="0"/>
                <a:cs typeface="Consolas" panose="020B0609020204030204" pitchFamily="49" charset="0"/>
              </a:rPr>
              <a:t>t.AssignedTo</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a:solidFill>
                  <a:srgbClr val="000000"/>
                </a:solidFill>
                <a:highlight>
                  <a:srgbClr val="F2F2F2"/>
                </a:highlight>
                <a:latin typeface="Consolas" panose="020B0609020204030204" pitchFamily="49" charset="0"/>
                <a:cs typeface="Consolas" panose="020B0609020204030204" pitchFamily="49" charset="0"/>
              </a:rPr>
              <a:t>assignedToTextBox.Text</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smtClean="0">
                <a:solidFill>
                  <a:srgbClr val="0000FF"/>
                </a:solidFill>
                <a:highlight>
                  <a:srgbClr val="F2F2F2"/>
                </a:highlight>
                <a:latin typeface="Consolas" panose="020B0609020204030204" pitchFamily="49" charset="0"/>
                <a:cs typeface="Consolas" panose="020B0609020204030204" pitchFamily="49" charset="0"/>
              </a:rPr>
              <a:t>try</a:t>
            </a:r>
            <a:br>
              <a:rPr lang="en-GB" sz="1600" b="0" dirty="0" smtClean="0">
                <a:solidFill>
                  <a:srgbClr val="0000FF"/>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smtClean="0">
                <a:solidFill>
                  <a:srgbClr val="0000FF"/>
                </a:solidFill>
                <a:highlight>
                  <a:srgbClr val="F2F2F2"/>
                </a:highlight>
                <a:latin typeface="Consolas" panose="020B0609020204030204" pitchFamily="49" charset="0"/>
                <a:cs typeface="Consolas" panose="020B0609020204030204" pitchFamily="49" charset="0"/>
              </a:rPr>
              <a:t>await</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err="1" smtClean="0">
                <a:solidFill>
                  <a:srgbClr val="000000"/>
                </a:solidFill>
                <a:highlight>
                  <a:srgbClr val="F2F2F2"/>
                </a:highlight>
                <a:latin typeface="Consolas" panose="020B0609020204030204" pitchFamily="49" charset="0"/>
                <a:cs typeface="Consolas" panose="020B0609020204030204" pitchFamily="49" charset="0"/>
              </a:rPr>
              <a:t>TodoTable.InsertAsync</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(t);</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smtClean="0">
                <a:solidFill>
                  <a:srgbClr val="0000FF"/>
                </a:solidFill>
                <a:highlight>
                  <a:srgbClr val="F2F2F2"/>
                </a:highlight>
                <a:latin typeface="Consolas" panose="020B0609020204030204" pitchFamily="49" charset="0"/>
                <a:cs typeface="Consolas" panose="020B0609020204030204" pitchFamily="49" charset="0"/>
              </a:rPr>
              <a:t>catch</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a:solidFill>
                  <a:srgbClr val="000000"/>
                </a:solidFill>
                <a:highlight>
                  <a:srgbClr val="F2F2F2"/>
                </a:highlight>
                <a:latin typeface="Consolas" panose="020B0609020204030204" pitchFamily="49" charset="0"/>
                <a:cs typeface="Consolas" panose="020B0609020204030204" pitchFamily="49" charset="0"/>
              </a:rPr>
              <a:t>(</a:t>
            </a:r>
            <a:r>
              <a:rPr lang="en-GB" sz="1600" b="0" dirty="0">
                <a:solidFill>
                  <a:srgbClr val="2B91AF"/>
                </a:solidFill>
                <a:highlight>
                  <a:srgbClr val="F2F2F2"/>
                </a:highlight>
                <a:latin typeface="Consolas" panose="020B0609020204030204" pitchFamily="49" charset="0"/>
                <a:cs typeface="Consolas" panose="020B0609020204030204" pitchFamily="49" charset="0"/>
              </a:rPr>
              <a:t>Exception</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    </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smtClean="0">
                <a:solidFill>
                  <a:srgbClr val="008000"/>
                </a:solidFill>
                <a:highlight>
                  <a:srgbClr val="F2F2F2"/>
                </a:highlight>
                <a:latin typeface="Consolas" panose="020B0609020204030204" pitchFamily="49" charset="0"/>
                <a:cs typeface="Consolas" panose="020B0609020204030204" pitchFamily="49" charset="0"/>
              </a:rPr>
              <a:t>/* </a:t>
            </a:r>
            <a:r>
              <a:rPr lang="en-GB" sz="1600" b="0" dirty="0">
                <a:solidFill>
                  <a:srgbClr val="008000"/>
                </a:solidFill>
                <a:highlight>
                  <a:srgbClr val="F2F2F2"/>
                </a:highlight>
                <a:latin typeface="Consolas" panose="020B0609020204030204" pitchFamily="49" charset="0"/>
                <a:cs typeface="Consolas" panose="020B0609020204030204" pitchFamily="49" charset="0"/>
              </a:rPr>
              <a:t>TODO: Insert error handling </a:t>
            </a:r>
            <a:r>
              <a:rPr lang="en-GB" sz="1600" b="0" dirty="0" smtClean="0">
                <a:solidFill>
                  <a:srgbClr val="008000"/>
                </a:solidFill>
                <a:highlight>
                  <a:srgbClr val="F2F2F2"/>
                </a:highlight>
                <a:latin typeface="Consolas" panose="020B0609020204030204" pitchFamily="49" charset="0"/>
                <a:cs typeface="Consolas" panose="020B0609020204030204" pitchFamily="49" charset="0"/>
              </a:rPr>
              <a:t>code */  </a:t>
            </a: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600" b="0" dirty="0" smtClean="0">
                <a:solidFill>
                  <a:srgbClr val="000000"/>
                </a:solidFill>
                <a:highlight>
                  <a:srgbClr val="F2F2F2"/>
                </a:highlight>
                <a:latin typeface="Consolas" panose="020B0609020204030204" pitchFamily="49" charset="0"/>
                <a:cs typeface="Consolas" panose="020B0609020204030204" pitchFamily="49" charset="0"/>
              </a:rPr>
            </a:br>
            <a:r>
              <a:rPr lang="en-GB" sz="16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600" b="0" dirty="0">
                <a:solidFill>
                  <a:srgbClr val="000000"/>
                </a:solidFill>
                <a:highlight>
                  <a:srgbClr val="F2F2F2"/>
                </a:highlight>
                <a:latin typeface="Consolas" panose="020B0609020204030204" pitchFamily="49" charset="0"/>
                <a:cs typeface="Consolas" panose="020B0609020204030204" pitchFamily="49" charset="0"/>
              </a:rPr>
              <a:t>}</a:t>
            </a:r>
            <a:endParaRPr lang="en-GB" sz="1600" b="0" dirty="0">
              <a:latin typeface="Consolas" panose="020B0609020204030204" pitchFamily="49" charset="0"/>
              <a:cs typeface="Consolas" panose="020B0609020204030204" pitchFamily="49" charset="0"/>
            </a:endParaRPr>
          </a:p>
        </p:txBody>
      </p:sp>
      <p:sp>
        <p:nvSpPr>
          <p:cNvPr id="6" name="Slide Number Placeholder 5"/>
          <p:cNvSpPr>
            <a:spLocks noGrp="1"/>
          </p:cNvSpPr>
          <p:nvPr>
            <p:ph type="sldNum" sz="quarter" idx="4294967295"/>
          </p:nvPr>
        </p:nvSpPr>
        <p:spPr/>
        <p:txBody>
          <a:bodyPr/>
          <a:lstStyle/>
          <a:p>
            <a:fld id="{2775DF8E-1151-4C45-8C93-3AB060627CA9}" type="slidenum">
              <a:rPr lang="en-US" smtClean="0"/>
              <a:pPr/>
              <a:t>12</a:t>
            </a:fld>
            <a:endParaRPr lang="en-US"/>
          </a:p>
        </p:txBody>
      </p:sp>
    </p:spTree>
    <p:extLst>
      <p:ext uri="{BB962C8B-B14F-4D97-AF65-F5344CB8AC3E}">
        <p14:creationId xmlns:p14="http://schemas.microsoft.com/office/powerpoint/2010/main" val="38862113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Much, much more</a:t>
            </a:r>
            <a:endParaRPr lang="en-GB" dirty="0"/>
          </a:p>
        </p:txBody>
      </p:sp>
      <p:sp>
        <p:nvSpPr>
          <p:cNvPr id="9" name="Text Placeholder 8"/>
          <p:cNvSpPr>
            <a:spLocks noGrp="1"/>
          </p:cNvSpPr>
          <p:nvPr>
            <p:ph type="body" sz="quarter" idx="10"/>
          </p:nvPr>
        </p:nvSpPr>
        <p:spPr/>
        <p:txBody>
          <a:bodyPr/>
          <a:lstStyle/>
          <a:p>
            <a:r>
              <a:rPr lang="en-GB" sz="3200" dirty="0" smtClean="0"/>
              <a:t>Add Authentication against Microsoft Account, Twitter, Google, Facebook or Azure Active Directory</a:t>
            </a:r>
          </a:p>
          <a:p>
            <a:r>
              <a:rPr lang="en-GB" sz="3200" dirty="0" smtClean="0"/>
              <a:t>Partition data by user</a:t>
            </a:r>
          </a:p>
          <a:p>
            <a:r>
              <a:rPr lang="en-GB" sz="3200" dirty="0" smtClean="0"/>
              <a:t>Customize Mobile Services server logic</a:t>
            </a:r>
          </a:p>
          <a:p>
            <a:pPr lvl="1"/>
            <a:r>
              <a:rPr lang="en-GB" sz="2000" dirty="0" smtClean="0">
                <a:latin typeface="+mj-lt"/>
              </a:rPr>
              <a:t>Implement business logic</a:t>
            </a:r>
          </a:p>
          <a:p>
            <a:pPr lvl="1"/>
            <a:r>
              <a:rPr lang="en-GB" sz="2000" dirty="0" smtClean="0">
                <a:latin typeface="+mj-lt"/>
              </a:rPr>
              <a:t>Handle database write conflicts when two or more clients write to the same record</a:t>
            </a:r>
          </a:p>
          <a:p>
            <a:pPr lvl="1"/>
            <a:r>
              <a:rPr lang="en-GB" sz="2000" dirty="0" smtClean="0">
                <a:latin typeface="+mj-lt"/>
              </a:rPr>
              <a:t>Call 3</a:t>
            </a:r>
            <a:r>
              <a:rPr lang="en-GB" sz="2000" baseline="30000" dirty="0" smtClean="0">
                <a:latin typeface="+mj-lt"/>
              </a:rPr>
              <a:t>rd</a:t>
            </a:r>
            <a:r>
              <a:rPr lang="en-GB" sz="2000" dirty="0" smtClean="0">
                <a:latin typeface="+mj-lt"/>
              </a:rPr>
              <a:t> party services</a:t>
            </a:r>
          </a:p>
          <a:p>
            <a:r>
              <a:rPr lang="en-GB" sz="3200" dirty="0" smtClean="0"/>
              <a:t>Implement scheduled background tasks</a:t>
            </a:r>
          </a:p>
          <a:p>
            <a:r>
              <a:rPr lang="en-GB" sz="3200" dirty="0" smtClean="0"/>
              <a:t>Offline sync support</a:t>
            </a:r>
          </a:p>
          <a:p>
            <a:pPr lvl="1"/>
            <a:r>
              <a:rPr lang="en-GB" sz="2000" dirty="0">
                <a:latin typeface="+mj-lt"/>
              </a:rPr>
              <a:t>Clients can now work disconnected and sync changes to the online database when reconnected</a:t>
            </a:r>
          </a:p>
        </p:txBody>
      </p:sp>
      <p:sp>
        <p:nvSpPr>
          <p:cNvPr id="7" name="Slide Number Placeholder 6"/>
          <p:cNvSpPr>
            <a:spLocks noGrp="1"/>
          </p:cNvSpPr>
          <p:nvPr>
            <p:ph type="sldNum" sz="quarter" idx="4294967295"/>
          </p:nvPr>
        </p:nvSpPr>
        <p:spPr/>
        <p:txBody>
          <a:bodyPr/>
          <a:lstStyle/>
          <a:p>
            <a:fld id="{2775DF8E-1151-4C45-8C93-3AB060627CA9}" type="slidenum">
              <a:rPr lang="en-US" smtClean="0"/>
              <a:pPr/>
              <a:t>13</a:t>
            </a:fld>
            <a:endParaRPr lang="en-US"/>
          </a:p>
        </p:txBody>
      </p:sp>
    </p:spTree>
    <p:extLst>
      <p:ext uri="{BB962C8B-B14F-4D97-AF65-F5344CB8AC3E}">
        <p14:creationId xmlns:p14="http://schemas.microsoft.com/office/powerpoint/2010/main" val="193258140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GB"/>
          </a:p>
        </p:txBody>
      </p:sp>
      <p:sp>
        <p:nvSpPr>
          <p:cNvPr id="2" name="Заголовок 1"/>
          <p:cNvSpPr>
            <a:spLocks noGrp="1"/>
          </p:cNvSpPr>
          <p:nvPr>
            <p:ph type="ctrTitle"/>
          </p:nvPr>
        </p:nvSpPr>
        <p:spPr/>
        <p:txBody>
          <a:bodyPr/>
          <a:lstStyle/>
          <a:p>
            <a:r>
              <a:rPr lang="en-GB" dirty="0" smtClean="0"/>
              <a:t>Demo</a:t>
            </a:r>
            <a:br>
              <a:rPr lang="en-GB" dirty="0" smtClean="0"/>
            </a:br>
            <a:r>
              <a:rPr lang="en-GB" sz="5882" dirty="0"/>
              <a:t>Windows Azure Mobile </a:t>
            </a:r>
            <a:r>
              <a:rPr lang="en-GB" sz="5882" dirty="0" smtClean="0"/>
              <a:t>Apps</a:t>
            </a:r>
            <a:endParaRPr lang="en-GB" dirty="0"/>
          </a:p>
        </p:txBody>
      </p:sp>
    </p:spTree>
    <p:extLst>
      <p:ext uri="{BB962C8B-B14F-4D97-AF65-F5344CB8AC3E}">
        <p14:creationId xmlns:p14="http://schemas.microsoft.com/office/powerpoint/2010/main" val="36654454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reateAzureMobileAppV2">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52001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74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zureOffline">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764247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Accessing REST services with </a:t>
            </a:r>
            <a:r>
              <a:rPr lang="en-US" dirty="0" err="1" smtClean="0"/>
              <a:t>HttpClient</a:t>
            </a:r>
            <a:endParaRPr lang="en-US" dirty="0"/>
          </a:p>
        </p:txBody>
      </p:sp>
    </p:spTree>
    <p:extLst>
      <p:ext uri="{BB962C8B-B14F-4D97-AF65-F5344CB8AC3E}">
        <p14:creationId xmlns:p14="http://schemas.microsoft.com/office/powerpoint/2010/main" val="318592305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Simple example: Get a string</a:t>
            </a:r>
          </a:p>
        </p:txBody>
      </p:sp>
      <p:sp>
        <p:nvSpPr>
          <p:cNvPr id="4" name="Text Placeholder 3"/>
          <p:cNvSpPr>
            <a:spLocks noGrp="1"/>
          </p:cNvSpPr>
          <p:nvPr>
            <p:ph type="body" sz="quarter" idx="10"/>
          </p:nvPr>
        </p:nvSpPr>
        <p:spPr>
          <a:solidFill>
            <a:schemeClr val="bg1">
              <a:lumMod val="95000"/>
            </a:schemeClr>
          </a:solidFill>
        </p:spPr>
        <p:txBody>
          <a:bodyPr/>
          <a:lstStyle/>
          <a:p>
            <a:r>
              <a:rPr lang="en-GB" sz="1800" b="0" dirty="0" smtClean="0">
                <a:solidFill>
                  <a:srgbClr val="0000FF"/>
                </a:solidFill>
                <a:highlight>
                  <a:srgbClr val="F2F2F2"/>
                </a:highlight>
                <a:latin typeface="Consolas" panose="020B0609020204030204" pitchFamily="49" charset="0"/>
              </a:rPr>
              <a:t>try</a:t>
            </a:r>
            <a:br>
              <a:rPr lang="en-GB" sz="1800" b="0" dirty="0" smtClean="0">
                <a:solidFill>
                  <a:srgbClr val="0000FF"/>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    </a:t>
            </a:r>
            <a:r>
              <a:rPr lang="en-GB" sz="1800" b="0" dirty="0">
                <a:solidFill>
                  <a:srgbClr val="008000"/>
                </a:solidFill>
                <a:highlight>
                  <a:srgbClr val="F2F2F2"/>
                </a:highlight>
                <a:latin typeface="Consolas" panose="020B0609020204030204" pitchFamily="49" charset="0"/>
              </a:rPr>
              <a:t>// Create the </a:t>
            </a:r>
            <a:r>
              <a:rPr lang="en-GB" sz="1800" b="0" dirty="0" err="1" smtClean="0">
                <a:solidFill>
                  <a:srgbClr val="008000"/>
                </a:solidFill>
                <a:highlight>
                  <a:srgbClr val="F2F2F2"/>
                </a:highlight>
                <a:latin typeface="Consolas" panose="020B0609020204030204" pitchFamily="49" charset="0"/>
              </a:rPr>
              <a:t>HttpClient</a:t>
            </a:r>
            <a:r>
              <a:rPr lang="en-GB" sz="1800" b="0" dirty="0" smtClean="0">
                <a:solidFill>
                  <a:srgbClr val="008000"/>
                </a:solidFill>
                <a:highlight>
                  <a:srgbClr val="F2F2F2"/>
                </a:highlight>
                <a:latin typeface="Consolas" panose="020B0609020204030204" pitchFamily="49" charset="0"/>
              </a:rPr>
              <a:t/>
            </a:r>
            <a:br>
              <a:rPr lang="en-GB" sz="1800" b="0" dirty="0" smtClean="0">
                <a:solidFill>
                  <a:srgbClr val="008000"/>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    </a:t>
            </a:r>
            <a:r>
              <a:rPr lang="en-GB" sz="1800" b="0" dirty="0" err="1">
                <a:solidFill>
                  <a:srgbClr val="2B91AF"/>
                </a:solidFill>
                <a:highlight>
                  <a:srgbClr val="F2F2F2"/>
                </a:highlight>
                <a:latin typeface="Consolas" panose="020B0609020204030204" pitchFamily="49" charset="0"/>
              </a:rPr>
              <a:t>HttpClient</a:t>
            </a:r>
            <a:r>
              <a:rPr lang="en-GB" sz="1800" b="0" dirty="0">
                <a:solidFill>
                  <a:srgbClr val="000000"/>
                </a:solidFill>
                <a:highlight>
                  <a:srgbClr val="F2F2F2"/>
                </a:highlight>
                <a:latin typeface="Consolas" panose="020B0609020204030204" pitchFamily="49" charset="0"/>
              </a:rPr>
              <a:t> </a:t>
            </a:r>
            <a:r>
              <a:rPr lang="en-GB" sz="1800" b="0" dirty="0" err="1">
                <a:solidFill>
                  <a:srgbClr val="000000"/>
                </a:solidFill>
                <a:highlight>
                  <a:srgbClr val="F2F2F2"/>
                </a:highlight>
                <a:latin typeface="Consolas" panose="020B0609020204030204" pitchFamily="49" charset="0"/>
              </a:rPr>
              <a:t>httpClient</a:t>
            </a:r>
            <a:r>
              <a:rPr lang="en-GB" sz="1800" b="0" dirty="0">
                <a:solidFill>
                  <a:srgbClr val="000000"/>
                </a:solidFill>
                <a:highlight>
                  <a:srgbClr val="F2F2F2"/>
                </a:highlight>
                <a:latin typeface="Consolas" panose="020B0609020204030204" pitchFamily="49" charset="0"/>
              </a:rPr>
              <a:t> = </a:t>
            </a:r>
            <a:r>
              <a:rPr lang="en-GB" sz="1800" b="0" dirty="0">
                <a:solidFill>
                  <a:srgbClr val="0000FF"/>
                </a:solidFill>
                <a:highlight>
                  <a:srgbClr val="F2F2F2"/>
                </a:highlight>
                <a:latin typeface="Consolas" panose="020B0609020204030204" pitchFamily="49" charset="0"/>
              </a:rPr>
              <a:t>new</a:t>
            </a:r>
            <a:r>
              <a:rPr lang="en-GB" sz="1800" b="0" dirty="0">
                <a:solidFill>
                  <a:srgbClr val="000000"/>
                </a:solidFill>
                <a:highlight>
                  <a:srgbClr val="F2F2F2"/>
                </a:highlight>
                <a:latin typeface="Consolas" panose="020B0609020204030204" pitchFamily="49" charset="0"/>
              </a:rPr>
              <a:t> </a:t>
            </a:r>
            <a:r>
              <a:rPr lang="en-GB" sz="1800" b="0" dirty="0" err="1">
                <a:solidFill>
                  <a:srgbClr val="2B91AF"/>
                </a:solidFill>
                <a:highlight>
                  <a:srgbClr val="F2F2F2"/>
                </a:highlight>
                <a:latin typeface="Consolas" panose="020B0609020204030204" pitchFamily="49" charset="0"/>
              </a:rPr>
              <a:t>HttpClient</a:t>
            </a:r>
            <a:r>
              <a:rPr lang="en-GB" sz="1800" b="0" dirty="0" smtClean="0">
                <a:solidFill>
                  <a:srgbClr val="000000"/>
                </a:solidFill>
                <a:highlight>
                  <a:srgbClr val="F2F2F2"/>
                </a:highlight>
                <a:latin typeface="Consolas" panose="020B0609020204030204" pitchFamily="49" charset="0"/>
              </a:rPr>
              <a:t>();</a:t>
            </a:r>
          </a:p>
          <a:p>
            <a:r>
              <a:rPr lang="en-GB" sz="1800" b="0" dirty="0" smtClean="0">
                <a:solidFill>
                  <a:srgbClr val="000000"/>
                </a:solidFill>
                <a:highlight>
                  <a:srgbClr val="F2F2F2"/>
                </a:highlight>
                <a:latin typeface="Consolas" panose="020B0609020204030204" pitchFamily="49" charset="0"/>
              </a:rPr>
              <a:t>    </a:t>
            </a:r>
            <a:r>
              <a:rPr lang="en-GB" sz="1800" b="0" dirty="0">
                <a:solidFill>
                  <a:srgbClr val="008000"/>
                </a:solidFill>
                <a:highlight>
                  <a:srgbClr val="F2F2F2"/>
                </a:highlight>
                <a:latin typeface="Consolas" panose="020B0609020204030204" pitchFamily="49" charset="0"/>
              </a:rPr>
              <a:t>// Optionally, define HTTP </a:t>
            </a:r>
            <a:r>
              <a:rPr lang="en-GB" sz="1800" b="0" dirty="0" smtClean="0">
                <a:solidFill>
                  <a:srgbClr val="008000"/>
                </a:solidFill>
                <a:highlight>
                  <a:srgbClr val="F2F2F2"/>
                </a:highlight>
                <a:latin typeface="Consolas" panose="020B0609020204030204" pitchFamily="49" charset="0"/>
              </a:rPr>
              <a:t>headers</a:t>
            </a:r>
            <a:br>
              <a:rPr lang="en-GB" sz="1800" b="0" dirty="0" smtClean="0">
                <a:solidFill>
                  <a:srgbClr val="008000"/>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    </a:t>
            </a:r>
            <a:r>
              <a:rPr lang="en-GB" sz="1800" b="0" dirty="0" err="1">
                <a:solidFill>
                  <a:srgbClr val="000000"/>
                </a:solidFill>
                <a:highlight>
                  <a:srgbClr val="F2F2F2"/>
                </a:highlight>
                <a:latin typeface="Consolas" panose="020B0609020204030204" pitchFamily="49" charset="0"/>
              </a:rPr>
              <a:t>httpClient.DefaultRequestHeaders.Accept.TryParseAdd</a:t>
            </a:r>
            <a:r>
              <a:rPr lang="en-GB" sz="1800" b="0" dirty="0">
                <a:solidFill>
                  <a:srgbClr val="000000"/>
                </a:solidFill>
                <a:highlight>
                  <a:srgbClr val="F2F2F2"/>
                </a:highlight>
                <a:latin typeface="Consolas" panose="020B0609020204030204" pitchFamily="49" charset="0"/>
              </a:rPr>
              <a:t>(</a:t>
            </a:r>
            <a:r>
              <a:rPr lang="en-GB" sz="1800" b="0" dirty="0">
                <a:solidFill>
                  <a:srgbClr val="A31515"/>
                </a:solidFill>
                <a:highlight>
                  <a:srgbClr val="F2F2F2"/>
                </a:highlight>
                <a:latin typeface="Consolas" panose="020B0609020204030204" pitchFamily="49" charset="0"/>
              </a:rPr>
              <a:t>"application/</a:t>
            </a:r>
            <a:r>
              <a:rPr lang="en-GB" sz="1800" b="0" dirty="0" err="1">
                <a:solidFill>
                  <a:srgbClr val="A31515"/>
                </a:solidFill>
                <a:highlight>
                  <a:srgbClr val="F2F2F2"/>
                </a:highlight>
                <a:latin typeface="Consolas" panose="020B0609020204030204" pitchFamily="49" charset="0"/>
              </a:rPr>
              <a:t>json</a:t>
            </a:r>
            <a:r>
              <a:rPr lang="en-GB" sz="1800" b="0" dirty="0" smtClean="0">
                <a:solidFill>
                  <a:srgbClr val="A31515"/>
                </a:solidFill>
                <a:highlight>
                  <a:srgbClr val="F2F2F2"/>
                </a:highlight>
                <a:latin typeface="Consolas" panose="020B0609020204030204" pitchFamily="49" charset="0"/>
              </a:rPr>
              <a:t>"</a:t>
            </a:r>
            <a:r>
              <a:rPr lang="en-GB" sz="1800" b="0" dirty="0" smtClean="0">
                <a:solidFill>
                  <a:srgbClr val="000000"/>
                </a:solidFill>
                <a:highlight>
                  <a:srgbClr val="F2F2F2"/>
                </a:highlight>
                <a:latin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
            </a:r>
            <a:br>
              <a:rPr lang="en-GB" sz="1800" b="0" dirty="0" smtClean="0">
                <a:solidFill>
                  <a:srgbClr val="000000"/>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    </a:t>
            </a:r>
            <a:r>
              <a:rPr lang="en-GB" sz="1800" b="0" dirty="0">
                <a:solidFill>
                  <a:srgbClr val="008000"/>
                </a:solidFill>
                <a:highlight>
                  <a:srgbClr val="F2F2F2"/>
                </a:highlight>
                <a:latin typeface="Consolas" panose="020B0609020204030204" pitchFamily="49" charset="0"/>
              </a:rPr>
              <a:t>// Make the </a:t>
            </a:r>
            <a:r>
              <a:rPr lang="en-GB" sz="1800" b="0" dirty="0" smtClean="0">
                <a:solidFill>
                  <a:srgbClr val="008000"/>
                </a:solidFill>
                <a:highlight>
                  <a:srgbClr val="F2F2F2"/>
                </a:highlight>
                <a:latin typeface="Consolas" panose="020B0609020204030204" pitchFamily="49" charset="0"/>
              </a:rPr>
              <a:t>call</a:t>
            </a:r>
            <a:br>
              <a:rPr lang="en-GB" sz="1800" b="0" dirty="0" smtClean="0">
                <a:solidFill>
                  <a:srgbClr val="008000"/>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    </a:t>
            </a:r>
            <a:r>
              <a:rPr lang="en-GB" sz="1800" b="0" dirty="0">
                <a:solidFill>
                  <a:srgbClr val="0000FF"/>
                </a:solidFill>
                <a:highlight>
                  <a:srgbClr val="F2F2F2"/>
                </a:highlight>
                <a:latin typeface="Consolas" panose="020B0609020204030204" pitchFamily="49" charset="0"/>
              </a:rPr>
              <a:t>string</a:t>
            </a:r>
            <a:r>
              <a:rPr lang="en-GB" sz="1800" b="0" dirty="0">
                <a:solidFill>
                  <a:srgbClr val="000000"/>
                </a:solidFill>
                <a:highlight>
                  <a:srgbClr val="F2F2F2"/>
                </a:highlight>
                <a:latin typeface="Consolas" panose="020B0609020204030204" pitchFamily="49" charset="0"/>
              </a:rPr>
              <a:t> </a:t>
            </a:r>
            <a:r>
              <a:rPr lang="en-GB" sz="1800" b="0" dirty="0" err="1">
                <a:solidFill>
                  <a:srgbClr val="000000"/>
                </a:solidFill>
                <a:highlight>
                  <a:srgbClr val="F2F2F2"/>
                </a:highlight>
                <a:latin typeface="Consolas" panose="020B0609020204030204" pitchFamily="49" charset="0"/>
              </a:rPr>
              <a:t>responseText</a:t>
            </a:r>
            <a:r>
              <a:rPr lang="en-GB" sz="1800" b="0" dirty="0">
                <a:solidFill>
                  <a:srgbClr val="000000"/>
                </a:solidFill>
                <a:highlight>
                  <a:srgbClr val="F2F2F2"/>
                </a:highlight>
                <a:latin typeface="Consolas" panose="020B0609020204030204" pitchFamily="49" charset="0"/>
              </a:rPr>
              <a:t> = </a:t>
            </a:r>
            <a:r>
              <a:rPr lang="en-GB" sz="1800" b="0" dirty="0">
                <a:solidFill>
                  <a:srgbClr val="0000FF"/>
                </a:solidFill>
                <a:highlight>
                  <a:srgbClr val="F2F2F2"/>
                </a:highlight>
                <a:latin typeface="Consolas" panose="020B0609020204030204" pitchFamily="49" charset="0"/>
              </a:rPr>
              <a:t>await</a:t>
            </a:r>
            <a:r>
              <a:rPr lang="en-GB" sz="1800" b="0" dirty="0">
                <a:solidFill>
                  <a:srgbClr val="000000"/>
                </a:solidFill>
                <a:highlight>
                  <a:srgbClr val="F2F2F2"/>
                </a:highlight>
                <a:latin typeface="Consolas" panose="020B0609020204030204" pitchFamily="49" charset="0"/>
              </a:rPr>
              <a:t> </a:t>
            </a:r>
            <a:r>
              <a:rPr lang="en-GB" sz="1800" b="0" dirty="0" err="1">
                <a:solidFill>
                  <a:srgbClr val="000000"/>
                </a:solidFill>
                <a:highlight>
                  <a:srgbClr val="F2F2F2"/>
                </a:highlight>
                <a:latin typeface="Consolas" panose="020B0609020204030204" pitchFamily="49" charset="0"/>
              </a:rPr>
              <a:t>httpClient.GetStringAsync</a:t>
            </a:r>
            <a:r>
              <a:rPr lang="en-GB" sz="1800" b="0" dirty="0" smtClean="0">
                <a:solidFill>
                  <a:srgbClr val="000000"/>
                </a:solidFill>
                <a:highlight>
                  <a:srgbClr val="F2F2F2"/>
                </a:highlight>
                <a:latin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        </a:t>
            </a:r>
            <a:r>
              <a:rPr lang="en-GB" sz="1800" b="0" dirty="0">
                <a:solidFill>
                  <a:srgbClr val="0000FF"/>
                </a:solidFill>
                <a:highlight>
                  <a:srgbClr val="F2F2F2"/>
                </a:highlight>
                <a:latin typeface="Consolas" panose="020B0609020204030204" pitchFamily="49" charset="0"/>
              </a:rPr>
              <a:t>new</a:t>
            </a:r>
            <a:r>
              <a:rPr lang="en-GB" sz="1800" b="0" dirty="0">
                <a:solidFill>
                  <a:srgbClr val="000000"/>
                </a:solidFill>
                <a:highlight>
                  <a:srgbClr val="F2F2F2"/>
                </a:highlight>
                <a:latin typeface="Consolas" panose="020B0609020204030204" pitchFamily="49" charset="0"/>
              </a:rPr>
              <a:t> </a:t>
            </a:r>
            <a:r>
              <a:rPr lang="en-GB" sz="1800" b="0" dirty="0">
                <a:solidFill>
                  <a:srgbClr val="2B91AF"/>
                </a:solidFill>
                <a:highlight>
                  <a:srgbClr val="F2F2F2"/>
                </a:highlight>
                <a:latin typeface="Consolas" panose="020B0609020204030204" pitchFamily="49" charset="0"/>
              </a:rPr>
              <a:t>Uri</a:t>
            </a:r>
            <a:r>
              <a:rPr lang="en-GB" sz="1800" b="0" dirty="0">
                <a:solidFill>
                  <a:srgbClr val="000000"/>
                </a:solidFill>
                <a:highlight>
                  <a:srgbClr val="F2F2F2"/>
                </a:highlight>
                <a:latin typeface="Consolas" panose="020B0609020204030204" pitchFamily="49" charset="0"/>
              </a:rPr>
              <a:t>(</a:t>
            </a:r>
            <a:r>
              <a:rPr lang="en-GB" sz="1800" b="0" dirty="0">
                <a:solidFill>
                  <a:srgbClr val="A31515"/>
                </a:solidFill>
                <a:highlight>
                  <a:srgbClr val="F2F2F2"/>
                </a:highlight>
                <a:latin typeface="Consolas" panose="020B0609020204030204" pitchFamily="49" charset="0"/>
              </a:rPr>
              <a:t>"http://services.odata.org/</a:t>
            </a:r>
            <a:r>
              <a:rPr lang="en-GB" sz="1800" b="0" dirty="0" err="1">
                <a:solidFill>
                  <a:srgbClr val="A31515"/>
                </a:solidFill>
                <a:highlight>
                  <a:srgbClr val="F2F2F2"/>
                </a:highlight>
                <a:latin typeface="Consolas" panose="020B0609020204030204" pitchFamily="49" charset="0"/>
              </a:rPr>
              <a:t>Northwind</a:t>
            </a:r>
            <a:r>
              <a:rPr lang="en-GB" sz="1800" b="0" dirty="0">
                <a:solidFill>
                  <a:srgbClr val="A31515"/>
                </a:solidFill>
                <a:highlight>
                  <a:srgbClr val="F2F2F2"/>
                </a:highlight>
                <a:latin typeface="Consolas" panose="020B0609020204030204" pitchFamily="49" charset="0"/>
              </a:rPr>
              <a:t>/</a:t>
            </a:r>
            <a:r>
              <a:rPr lang="en-GB" sz="1800" b="0" dirty="0" err="1">
                <a:solidFill>
                  <a:srgbClr val="A31515"/>
                </a:solidFill>
                <a:highlight>
                  <a:srgbClr val="F2F2F2"/>
                </a:highlight>
                <a:latin typeface="Consolas" panose="020B0609020204030204" pitchFamily="49" charset="0"/>
              </a:rPr>
              <a:t>Northwind.svc</a:t>
            </a:r>
            <a:r>
              <a:rPr lang="en-GB" sz="1800" b="0" dirty="0">
                <a:solidFill>
                  <a:srgbClr val="A31515"/>
                </a:solidFill>
                <a:highlight>
                  <a:srgbClr val="F2F2F2"/>
                </a:highlight>
                <a:latin typeface="Consolas" panose="020B0609020204030204" pitchFamily="49" charset="0"/>
              </a:rPr>
              <a:t>/Suppliers</a:t>
            </a:r>
            <a:r>
              <a:rPr lang="en-GB" sz="1800" b="0" dirty="0" smtClean="0">
                <a:solidFill>
                  <a:srgbClr val="A31515"/>
                </a:solidFill>
                <a:highlight>
                  <a:srgbClr val="F2F2F2"/>
                </a:highlight>
                <a:latin typeface="Consolas" panose="020B0609020204030204" pitchFamily="49" charset="0"/>
              </a:rPr>
              <a:t>"</a:t>
            </a:r>
            <a:r>
              <a:rPr lang="en-GB" sz="1800" b="0" dirty="0" smtClean="0">
                <a:solidFill>
                  <a:srgbClr val="000000"/>
                </a:solidFill>
                <a:highlight>
                  <a:srgbClr val="F2F2F2"/>
                </a:highlight>
                <a:latin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rPr>
            </a:br>
            <a:r>
              <a:rPr lang="en-GB" sz="1800" b="0" dirty="0" smtClean="0">
                <a:solidFill>
                  <a:srgbClr val="0000FF"/>
                </a:solidFill>
                <a:highlight>
                  <a:srgbClr val="F2F2F2"/>
                </a:highlight>
                <a:latin typeface="Consolas" panose="020B0609020204030204" pitchFamily="49" charset="0"/>
              </a:rPr>
              <a:t>catch</a:t>
            </a:r>
            <a:r>
              <a:rPr lang="en-GB" sz="1800" b="0" dirty="0" smtClean="0">
                <a:solidFill>
                  <a:srgbClr val="000000"/>
                </a:solidFill>
                <a:highlight>
                  <a:srgbClr val="F2F2F2"/>
                </a:highlight>
                <a:latin typeface="Consolas" panose="020B0609020204030204" pitchFamily="49" charset="0"/>
              </a:rPr>
              <a:t> </a:t>
            </a:r>
            <a:r>
              <a:rPr lang="en-GB" sz="1800" b="0" dirty="0">
                <a:solidFill>
                  <a:srgbClr val="000000"/>
                </a:solidFill>
                <a:highlight>
                  <a:srgbClr val="F2F2F2"/>
                </a:highlight>
                <a:latin typeface="Consolas" panose="020B0609020204030204" pitchFamily="49" charset="0"/>
              </a:rPr>
              <a:t>(</a:t>
            </a:r>
            <a:r>
              <a:rPr lang="en-GB" sz="1800" b="0" dirty="0">
                <a:solidFill>
                  <a:srgbClr val="2B91AF"/>
                </a:solidFill>
                <a:highlight>
                  <a:srgbClr val="F2F2F2"/>
                </a:highlight>
                <a:latin typeface="Consolas" panose="020B0609020204030204" pitchFamily="49" charset="0"/>
              </a:rPr>
              <a:t>Exception</a:t>
            </a:r>
            <a:r>
              <a:rPr lang="en-GB" sz="1800" b="0" dirty="0">
                <a:solidFill>
                  <a:srgbClr val="000000"/>
                </a:solidFill>
                <a:highlight>
                  <a:srgbClr val="F2F2F2"/>
                </a:highlight>
                <a:latin typeface="Consolas" panose="020B0609020204030204" pitchFamily="49" charset="0"/>
              </a:rPr>
              <a:t> ex</a:t>
            </a:r>
            <a:r>
              <a:rPr lang="en-GB" sz="1800" b="0" dirty="0" smtClean="0">
                <a:solidFill>
                  <a:srgbClr val="000000"/>
                </a:solidFill>
                <a:highlight>
                  <a:srgbClr val="F2F2F2"/>
                </a:highlight>
                <a:latin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   ...</a:t>
            </a:r>
            <a:br>
              <a:rPr lang="en-GB" sz="1800" b="0" dirty="0" smtClean="0">
                <a:solidFill>
                  <a:srgbClr val="000000"/>
                </a:solidFill>
                <a:highlight>
                  <a:srgbClr val="F2F2F2"/>
                </a:highlight>
                <a:latin typeface="Consolas" panose="020B0609020204030204" pitchFamily="49" charset="0"/>
              </a:rPr>
            </a:br>
            <a:r>
              <a:rPr lang="en-GB" sz="1800" b="0" dirty="0" smtClean="0">
                <a:solidFill>
                  <a:srgbClr val="000000"/>
                </a:solidFill>
                <a:highlight>
                  <a:srgbClr val="F2F2F2"/>
                </a:highlight>
                <a:latin typeface="Consolas" panose="020B0609020204030204" pitchFamily="49" charset="0"/>
              </a:rPr>
              <a:t>}</a:t>
            </a:r>
            <a:endParaRPr lang="en-GB" sz="1800" b="0" spc="-111" dirty="0">
              <a:solidFill>
                <a:srgbClr val="000000"/>
              </a:solidFill>
              <a:highlight>
                <a:srgbClr val="FFFFFF"/>
              </a:highlight>
            </a:endParaRPr>
          </a:p>
        </p:txBody>
      </p:sp>
    </p:spTree>
    <p:extLst>
      <p:ext uri="{BB962C8B-B14F-4D97-AF65-F5344CB8AC3E}">
        <p14:creationId xmlns:p14="http://schemas.microsoft.com/office/powerpoint/2010/main" val="245414887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Tip</a:t>
            </a:r>
            <a:endParaRPr lang="en-US" dirty="0"/>
          </a:p>
        </p:txBody>
      </p:sp>
      <p:sp>
        <p:nvSpPr>
          <p:cNvPr id="4" name="Text Placeholder 3"/>
          <p:cNvSpPr>
            <a:spLocks noGrp="1"/>
          </p:cNvSpPr>
          <p:nvPr>
            <p:ph type="body" sz="quarter" idx="10"/>
          </p:nvPr>
        </p:nvSpPr>
        <p:spPr/>
        <p:txBody>
          <a:bodyPr/>
          <a:lstStyle/>
          <a:p>
            <a:r>
              <a:rPr lang="en-US" dirty="0" smtClean="0"/>
              <a:t>Resolve the correct type</a:t>
            </a:r>
          </a:p>
          <a:p>
            <a:pPr lvl="1"/>
            <a:r>
              <a:rPr lang="en-US" b="1" dirty="0" err="1" smtClean="0"/>
              <a:t>System.Net.Http.HttpClient</a:t>
            </a:r>
            <a:r>
              <a:rPr lang="en-US" dirty="0" smtClean="0"/>
              <a:t> is slightly different in the most basic use, and quite different when you get into advanced work.</a:t>
            </a:r>
          </a:p>
          <a:p>
            <a:pPr lvl="1"/>
            <a:endParaRPr lang="en-US" dirty="0"/>
          </a:p>
          <a:p>
            <a:r>
              <a:rPr lang="en-US" dirty="0" smtClean="0"/>
              <a:t>Always make sure you’re using </a:t>
            </a:r>
            <a:r>
              <a:rPr lang="en-US" dirty="0" err="1" smtClean="0"/>
              <a:t>Windows.Web.Http</a:t>
            </a:r>
            <a:endParaRPr lang="en-US" dirty="0" smtClean="0"/>
          </a:p>
          <a:p>
            <a:pPr lvl="1"/>
            <a:r>
              <a:rPr lang="en-US" dirty="0" err="1" smtClean="0"/>
              <a:t>System.Net.Http</a:t>
            </a:r>
            <a:r>
              <a:rPr lang="en-US" dirty="0" smtClean="0"/>
              <a:t> shows up first</a:t>
            </a:r>
          </a:p>
          <a:p>
            <a:endParaRPr lang="en-US" dirty="0"/>
          </a:p>
        </p:txBody>
      </p:sp>
      <p:pic>
        <p:nvPicPr>
          <p:cNvPr id="6" name="Picture 5"/>
          <p:cNvPicPr>
            <a:picLocks noChangeAspect="1"/>
          </p:cNvPicPr>
          <p:nvPr/>
        </p:nvPicPr>
        <p:blipFill>
          <a:blip r:embed="rId3"/>
          <a:stretch>
            <a:fillRect/>
          </a:stretch>
        </p:blipFill>
        <p:spPr>
          <a:xfrm>
            <a:off x="1524648" y="4524490"/>
            <a:ext cx="8225399" cy="1428475"/>
          </a:xfrm>
          <a:prstGeom prst="rect">
            <a:avLst/>
          </a:prstGeom>
        </p:spPr>
      </p:pic>
    </p:spTree>
    <p:extLst>
      <p:ext uri="{BB962C8B-B14F-4D97-AF65-F5344CB8AC3E}">
        <p14:creationId xmlns:p14="http://schemas.microsoft.com/office/powerpoint/2010/main" val="204695166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Azure </a:t>
            </a:r>
            <a:r>
              <a:rPr lang="en-GB" dirty="0" smtClean="0"/>
              <a:t>App Services mobile </a:t>
            </a:r>
            <a:r>
              <a:rPr lang="en-GB" dirty="0"/>
              <a:t>apps</a:t>
            </a:r>
          </a:p>
          <a:p>
            <a:r>
              <a:rPr lang="en-GB" dirty="0" smtClean="0"/>
              <a:t>REST </a:t>
            </a:r>
            <a:r>
              <a:rPr lang="en-GB" dirty="0"/>
              <a:t>services</a:t>
            </a:r>
          </a:p>
          <a:p>
            <a:r>
              <a:rPr lang="en-GB" dirty="0"/>
              <a:t>Authentication</a:t>
            </a:r>
          </a:p>
          <a:p>
            <a:pPr lvl="1"/>
            <a:r>
              <a:rPr lang="en-GB" dirty="0" smtClean="0"/>
              <a:t>Credential </a:t>
            </a:r>
            <a:r>
              <a:rPr lang="en-GB" dirty="0"/>
              <a:t>locker</a:t>
            </a:r>
          </a:p>
          <a:p>
            <a:pPr lvl="1"/>
            <a:r>
              <a:rPr lang="en-GB" dirty="0" smtClean="0"/>
              <a:t>Web Account Manager</a:t>
            </a:r>
            <a:endParaRPr lang="en-GB" dirty="0"/>
          </a:p>
        </p:txBody>
      </p:sp>
    </p:spTree>
    <p:extLst>
      <p:ext uri="{BB962C8B-B14F-4D97-AF65-F5344CB8AC3E}">
        <p14:creationId xmlns:p14="http://schemas.microsoft.com/office/powerpoint/2010/main" val="31726234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Get full response</a:t>
            </a:r>
            <a:endParaRPr lang="en-US" dirty="0"/>
          </a:p>
        </p:txBody>
      </p:sp>
      <p:sp>
        <p:nvSpPr>
          <p:cNvPr id="2" name="Text Placeholder 1"/>
          <p:cNvSpPr>
            <a:spLocks noGrp="1"/>
          </p:cNvSpPr>
          <p:nvPr>
            <p:ph type="body" sz="quarter" idx="4294967295"/>
          </p:nvPr>
        </p:nvSpPr>
        <p:spPr>
          <a:xfrm>
            <a:off x="589787" y="1296882"/>
            <a:ext cx="10368388" cy="3856062"/>
          </a:xfrm>
          <a:solidFill>
            <a:schemeClr val="bg1">
              <a:lumMod val="95000"/>
            </a:schemeClr>
          </a:solidFill>
        </p:spPr>
        <p:txBody>
          <a:bodyPr/>
          <a:lstStyle/>
          <a:p>
            <a:r>
              <a:rPr lang="en-GB" sz="1600" dirty="0" smtClean="0">
                <a:solidFill>
                  <a:srgbClr val="0000FF"/>
                </a:solidFill>
                <a:highlight>
                  <a:srgbClr val="F2F2F2"/>
                </a:highlight>
                <a:latin typeface="Consolas" panose="020B0609020204030204" pitchFamily="49" charset="0"/>
              </a:rPr>
              <a:t>try</a:t>
            </a:r>
            <a:br>
              <a:rPr lang="en-GB" sz="1600" dirty="0" smtClean="0">
                <a:solidFill>
                  <a:srgbClr val="0000FF"/>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FF"/>
                </a:solidFill>
                <a:highlight>
                  <a:srgbClr val="F2F2F2"/>
                </a:highlight>
                <a:latin typeface="Consolas" panose="020B0609020204030204" pitchFamily="49" charset="0"/>
              </a:rPr>
              <a:t>var</a:t>
            </a:r>
            <a:r>
              <a:rPr lang="en-GB" sz="1600" dirty="0">
                <a:solidFill>
                  <a:srgbClr val="000000"/>
                </a:solidFill>
                <a:highlight>
                  <a:srgbClr val="F2F2F2"/>
                </a:highlight>
                <a:latin typeface="Consolas" panose="020B0609020204030204" pitchFamily="49" charset="0"/>
              </a:rPr>
              <a:t> client = </a:t>
            </a:r>
            <a:r>
              <a:rPr lang="en-GB" sz="1600" dirty="0">
                <a:solidFill>
                  <a:srgbClr val="0000FF"/>
                </a:solidFill>
                <a:highlight>
                  <a:srgbClr val="F2F2F2"/>
                </a:highlight>
                <a:latin typeface="Consolas" panose="020B0609020204030204" pitchFamily="49" charset="0"/>
              </a:rPr>
              <a:t>new</a:t>
            </a:r>
            <a:r>
              <a:rPr lang="en-GB" sz="1600" dirty="0">
                <a:solidFill>
                  <a:srgbClr val="000000"/>
                </a:solidFill>
                <a:highlight>
                  <a:srgbClr val="F2F2F2"/>
                </a:highlight>
                <a:latin typeface="Consolas" panose="020B0609020204030204" pitchFamily="49" charset="0"/>
              </a:rPr>
              <a:t> </a:t>
            </a:r>
            <a:r>
              <a:rPr lang="en-GB" sz="1600" dirty="0" err="1">
                <a:solidFill>
                  <a:srgbClr val="2B91AF"/>
                </a:solidFill>
                <a:highlight>
                  <a:srgbClr val="F2F2F2"/>
                </a:highlight>
                <a:latin typeface="Consolas" panose="020B0609020204030204" pitchFamily="49" charset="0"/>
              </a:rPr>
              <a:t>HttpClient</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nn-NO" sz="1600" dirty="0" smtClean="0">
                <a:solidFill>
                  <a:srgbClr val="000000"/>
                </a:solidFill>
                <a:highlight>
                  <a:srgbClr val="F2F2F2"/>
                </a:highlight>
                <a:latin typeface="Consolas" panose="020B0609020204030204" pitchFamily="49" charset="0"/>
              </a:rPr>
              <a:t>    </a:t>
            </a:r>
            <a:r>
              <a:rPr lang="nn-NO" sz="1600" dirty="0">
                <a:solidFill>
                  <a:srgbClr val="0000FF"/>
                </a:solidFill>
                <a:highlight>
                  <a:srgbClr val="F2F2F2"/>
                </a:highlight>
                <a:latin typeface="Consolas" panose="020B0609020204030204" pitchFamily="49" charset="0"/>
              </a:rPr>
              <a:t>var</a:t>
            </a:r>
            <a:r>
              <a:rPr lang="nn-NO" sz="1600" dirty="0">
                <a:solidFill>
                  <a:srgbClr val="000000"/>
                </a:solidFill>
                <a:highlight>
                  <a:srgbClr val="F2F2F2"/>
                </a:highlight>
                <a:latin typeface="Consolas" panose="020B0609020204030204" pitchFamily="49" charset="0"/>
              </a:rPr>
              <a:t> uri = </a:t>
            </a:r>
            <a:r>
              <a:rPr lang="nn-NO" sz="1600" dirty="0">
                <a:solidFill>
                  <a:srgbClr val="0000FF"/>
                </a:solidFill>
                <a:highlight>
                  <a:srgbClr val="F2F2F2"/>
                </a:highlight>
                <a:latin typeface="Consolas" panose="020B0609020204030204" pitchFamily="49" charset="0"/>
              </a:rPr>
              <a:t>new</a:t>
            </a:r>
            <a:r>
              <a:rPr lang="nn-NO" sz="1600" dirty="0">
                <a:solidFill>
                  <a:srgbClr val="000000"/>
                </a:solidFill>
                <a:highlight>
                  <a:srgbClr val="F2F2F2"/>
                </a:highlight>
                <a:latin typeface="Consolas" panose="020B0609020204030204" pitchFamily="49" charset="0"/>
              </a:rPr>
              <a:t> </a:t>
            </a:r>
            <a:r>
              <a:rPr lang="nn-NO" sz="1600" dirty="0">
                <a:solidFill>
                  <a:srgbClr val="2B91AF"/>
                </a:solidFill>
                <a:highlight>
                  <a:srgbClr val="F2F2F2"/>
                </a:highlight>
                <a:latin typeface="Consolas" panose="020B0609020204030204" pitchFamily="49" charset="0"/>
              </a:rPr>
              <a:t>Uri</a:t>
            </a:r>
            <a:r>
              <a:rPr lang="nn-NO" sz="1600" dirty="0">
                <a:solidFill>
                  <a:srgbClr val="000000"/>
                </a:solidFill>
                <a:highlight>
                  <a:srgbClr val="F2F2F2"/>
                </a:highlight>
                <a:latin typeface="Consolas" panose="020B0609020204030204" pitchFamily="49" charset="0"/>
              </a:rPr>
              <a:t>(</a:t>
            </a:r>
            <a:r>
              <a:rPr lang="nn-NO" sz="1600" dirty="0">
                <a:solidFill>
                  <a:srgbClr val="A31515"/>
                </a:solidFill>
                <a:highlight>
                  <a:srgbClr val="F2F2F2"/>
                </a:highlight>
                <a:latin typeface="Consolas" panose="020B0609020204030204" pitchFamily="49" charset="0"/>
              </a:rPr>
              <a:t>" http://example.com/customers/1</a:t>
            </a:r>
            <a:r>
              <a:rPr lang="nn-NO" sz="1600" dirty="0" smtClean="0">
                <a:solidFill>
                  <a:srgbClr val="A31515"/>
                </a:solidFill>
                <a:highlight>
                  <a:srgbClr val="F2F2F2"/>
                </a:highlight>
                <a:latin typeface="Consolas" panose="020B0609020204030204" pitchFamily="49" charset="0"/>
              </a:rPr>
              <a:t>"</a:t>
            </a:r>
            <a:r>
              <a:rPr lang="nn-NO" sz="1600" dirty="0" smtClean="0">
                <a:solidFill>
                  <a:srgbClr val="000000"/>
                </a:solidFill>
                <a:highlight>
                  <a:srgbClr val="F2F2F2"/>
                </a:highlight>
                <a:latin typeface="Consolas" panose="020B0609020204030204" pitchFamily="49" charset="0"/>
              </a:rPr>
              <a:t>);</a:t>
            </a:r>
            <a:br>
              <a:rPr lang="nn-NO"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FF"/>
                </a:solidFill>
                <a:highlight>
                  <a:srgbClr val="F2F2F2"/>
                </a:highlight>
                <a:latin typeface="Consolas" panose="020B0609020204030204" pitchFamily="49" charset="0"/>
              </a:rPr>
              <a:t>var</a:t>
            </a:r>
            <a:r>
              <a:rPr lang="en-GB" sz="1600" dirty="0">
                <a:solidFill>
                  <a:srgbClr val="000000"/>
                </a:solidFill>
                <a:highlight>
                  <a:srgbClr val="F2F2F2"/>
                </a:highlight>
                <a:latin typeface="Consolas" panose="020B0609020204030204" pitchFamily="49" charset="0"/>
              </a:rPr>
              <a:t> response = </a:t>
            </a:r>
            <a:r>
              <a:rPr lang="en-GB" sz="1600" dirty="0">
                <a:solidFill>
                  <a:srgbClr val="0000FF"/>
                </a:solidFill>
                <a:highlight>
                  <a:srgbClr val="F2F2F2"/>
                </a:highlight>
                <a:latin typeface="Consolas" panose="020B0609020204030204" pitchFamily="49" charset="0"/>
              </a:rPr>
              <a:t>await</a:t>
            </a:r>
            <a:r>
              <a:rPr lang="en-GB" sz="1600" dirty="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client.GetAsync</a:t>
            </a:r>
            <a:r>
              <a:rPr lang="en-GB" sz="1600" dirty="0">
                <a:solidFill>
                  <a:srgbClr val="000000"/>
                </a:solidFill>
                <a:highlight>
                  <a:srgbClr val="F2F2F2"/>
                </a:highlight>
                <a:latin typeface="Consolas" panose="020B0609020204030204" pitchFamily="49" charset="0"/>
              </a:rPr>
              <a:t>(</a:t>
            </a:r>
            <a:r>
              <a:rPr lang="en-GB" sz="1600" dirty="0" err="1">
                <a:solidFill>
                  <a:srgbClr val="000000"/>
                </a:solidFill>
                <a:highlight>
                  <a:srgbClr val="F2F2F2"/>
                </a:highlight>
                <a:latin typeface="Consolas" panose="020B0609020204030204" pitchFamily="49" charset="0"/>
              </a:rPr>
              <a:t>uri</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a:solidFill>
                  <a:srgbClr val="008000"/>
                </a:solidFill>
                <a:highlight>
                  <a:srgbClr val="F2F2F2"/>
                </a:highlight>
                <a:latin typeface="Consolas" panose="020B0609020204030204" pitchFamily="49" charset="0"/>
              </a:rPr>
              <a:t>// code and </a:t>
            </a:r>
            <a:r>
              <a:rPr lang="en-GB" sz="1600" dirty="0" smtClean="0">
                <a:solidFill>
                  <a:srgbClr val="008000"/>
                </a:solidFill>
                <a:highlight>
                  <a:srgbClr val="F2F2F2"/>
                </a:highlight>
                <a:latin typeface="Consolas" panose="020B0609020204030204" pitchFamily="49" charset="0"/>
              </a:rPr>
              <a:t>results</a:t>
            </a:r>
            <a:br>
              <a:rPr lang="en-GB" sz="1600" dirty="0" smtClean="0">
                <a:solidFill>
                  <a:srgbClr val="008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FF"/>
                </a:solidFill>
                <a:highlight>
                  <a:srgbClr val="F2F2F2"/>
                </a:highlight>
                <a:latin typeface="Consolas" panose="020B0609020204030204" pitchFamily="49" charset="0"/>
              </a:rPr>
              <a:t>var</a:t>
            </a:r>
            <a:r>
              <a:rPr lang="en-GB" sz="1600" dirty="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statusCode</a:t>
            </a:r>
            <a:r>
              <a:rPr lang="en-GB" sz="1600" dirty="0">
                <a:solidFill>
                  <a:srgbClr val="000000"/>
                </a:solidFill>
                <a:highlight>
                  <a:srgbClr val="F2F2F2"/>
                </a:highlight>
                <a:latin typeface="Consolas" panose="020B0609020204030204" pitchFamily="49" charset="0"/>
              </a:rPr>
              <a:t> = </a:t>
            </a:r>
            <a:r>
              <a:rPr lang="en-GB" sz="1600" dirty="0" err="1">
                <a:solidFill>
                  <a:srgbClr val="000000"/>
                </a:solidFill>
                <a:highlight>
                  <a:srgbClr val="F2F2F2"/>
                </a:highlight>
                <a:latin typeface="Consolas" panose="020B0609020204030204" pitchFamily="49" charset="0"/>
              </a:rPr>
              <a:t>response.StatusCode</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a:solidFill>
                  <a:srgbClr val="008000"/>
                </a:solidFill>
                <a:highlight>
                  <a:srgbClr val="F2F2F2"/>
                </a:highlight>
                <a:latin typeface="Consolas" panose="020B0609020204030204" pitchFamily="49" charset="0"/>
              </a:rPr>
              <a:t>// </a:t>
            </a:r>
            <a:r>
              <a:rPr lang="en-GB" sz="1600" dirty="0" err="1">
                <a:solidFill>
                  <a:srgbClr val="008000"/>
                </a:solidFill>
                <a:highlight>
                  <a:srgbClr val="F2F2F2"/>
                </a:highlight>
                <a:latin typeface="Consolas" panose="020B0609020204030204" pitchFamily="49" charset="0"/>
              </a:rPr>
              <a:t>EnsureSuccessStatusCode</a:t>
            </a:r>
            <a:r>
              <a:rPr lang="en-GB" sz="1600" dirty="0">
                <a:solidFill>
                  <a:srgbClr val="008000"/>
                </a:solidFill>
                <a:highlight>
                  <a:srgbClr val="F2F2F2"/>
                </a:highlight>
                <a:latin typeface="Consolas" panose="020B0609020204030204" pitchFamily="49" charset="0"/>
              </a:rPr>
              <a:t> throws exception if not HTTP </a:t>
            </a:r>
            <a:r>
              <a:rPr lang="en-GB" sz="1600" dirty="0" smtClean="0">
                <a:solidFill>
                  <a:srgbClr val="008000"/>
                </a:solidFill>
                <a:highlight>
                  <a:srgbClr val="F2F2F2"/>
                </a:highlight>
                <a:latin typeface="Consolas" panose="020B0609020204030204" pitchFamily="49" charset="0"/>
              </a:rPr>
              <a:t>200</a:t>
            </a:r>
            <a:br>
              <a:rPr lang="en-GB" sz="1600" dirty="0" smtClean="0">
                <a:solidFill>
                  <a:srgbClr val="008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response.EnsureSuccessStatusCode</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FF"/>
                </a:solidFill>
                <a:highlight>
                  <a:srgbClr val="F2F2F2"/>
                </a:highlight>
                <a:latin typeface="Consolas" panose="020B0609020204030204" pitchFamily="49" charset="0"/>
              </a:rPr>
              <a:t>var</a:t>
            </a:r>
            <a:r>
              <a:rPr lang="en-GB" sz="1600" dirty="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responseText</a:t>
            </a:r>
            <a:r>
              <a:rPr lang="en-GB" sz="1600" dirty="0">
                <a:solidFill>
                  <a:srgbClr val="000000"/>
                </a:solidFill>
                <a:highlight>
                  <a:srgbClr val="F2F2F2"/>
                </a:highlight>
                <a:latin typeface="Consolas" panose="020B0609020204030204" pitchFamily="49" charset="0"/>
              </a:rPr>
              <a:t> = </a:t>
            </a:r>
            <a:r>
              <a:rPr lang="en-GB" sz="1600" dirty="0">
                <a:solidFill>
                  <a:srgbClr val="0000FF"/>
                </a:solidFill>
                <a:highlight>
                  <a:srgbClr val="F2F2F2"/>
                </a:highlight>
                <a:latin typeface="Consolas" panose="020B0609020204030204" pitchFamily="49" charset="0"/>
              </a:rPr>
              <a:t>await</a:t>
            </a:r>
            <a:r>
              <a:rPr lang="en-GB" sz="1600" dirty="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response.Content.ReadAsStringAsync</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FF"/>
                </a:solidFill>
                <a:highlight>
                  <a:srgbClr val="F2F2F2"/>
                </a:highlight>
                <a:latin typeface="Consolas" panose="020B0609020204030204" pitchFamily="49" charset="0"/>
              </a:rPr>
              <a:t>catch</a:t>
            </a:r>
            <a:r>
              <a:rPr lang="en-GB" sz="1600" dirty="0" smtClean="0">
                <a:solidFill>
                  <a:srgbClr val="000000"/>
                </a:solidFill>
                <a:highlight>
                  <a:srgbClr val="F2F2F2"/>
                </a:highlight>
                <a:latin typeface="Consolas" panose="020B0609020204030204" pitchFamily="49" charset="0"/>
              </a:rPr>
              <a:t> </a:t>
            </a:r>
            <a:r>
              <a:rPr lang="en-GB" sz="1600" dirty="0">
                <a:solidFill>
                  <a:srgbClr val="000000"/>
                </a:solidFill>
                <a:highlight>
                  <a:srgbClr val="F2F2F2"/>
                </a:highlight>
                <a:latin typeface="Consolas" panose="020B0609020204030204" pitchFamily="49" charset="0"/>
              </a:rPr>
              <a:t>(</a:t>
            </a:r>
            <a:r>
              <a:rPr lang="en-GB" sz="1600" dirty="0">
                <a:solidFill>
                  <a:srgbClr val="2B91AF"/>
                </a:solidFill>
                <a:highlight>
                  <a:srgbClr val="F2F2F2"/>
                </a:highlight>
                <a:latin typeface="Consolas" panose="020B0609020204030204" pitchFamily="49" charset="0"/>
              </a:rPr>
              <a:t>Exception</a:t>
            </a:r>
            <a:r>
              <a:rPr lang="en-GB" sz="1600" dirty="0">
                <a:solidFill>
                  <a:srgbClr val="000000"/>
                </a:solidFill>
                <a:highlight>
                  <a:srgbClr val="F2F2F2"/>
                </a:highlight>
                <a:latin typeface="Consolas" panose="020B0609020204030204" pitchFamily="49" charset="0"/>
              </a:rPr>
              <a:t> ex</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a:t>
            </a:r>
            <a:endParaRPr lang="en-US" sz="1600" dirty="0"/>
          </a:p>
        </p:txBody>
      </p:sp>
      <p:sp>
        <p:nvSpPr>
          <p:cNvPr id="4" name="TextBox 3"/>
          <p:cNvSpPr txBox="1"/>
          <p:nvPr/>
        </p:nvSpPr>
        <p:spPr>
          <a:xfrm>
            <a:off x="448602" y="5052876"/>
            <a:ext cx="11604294" cy="1071086"/>
          </a:xfrm>
          <a:prstGeom prst="rect">
            <a:avLst/>
          </a:prstGeom>
          <a:noFill/>
        </p:spPr>
        <p:txBody>
          <a:bodyPr wrap="square" lIns="179259" tIns="143407" rIns="179259" bIns="143407" rtlCol="0" anchor="t">
            <a:spAutoFit/>
          </a:bodyPr>
          <a:lstStyle/>
          <a:p>
            <a:pPr>
              <a:lnSpc>
                <a:spcPct val="90000"/>
              </a:lnSpc>
              <a:spcAft>
                <a:spcPts val="588"/>
              </a:spcAft>
            </a:pPr>
            <a:r>
              <a:rPr lang="en-US" sz="3137" dirty="0" err="1">
                <a:solidFill>
                  <a:schemeClr val="accent4"/>
                </a:solidFill>
                <a:latin typeface="+mj-lt"/>
              </a:rPr>
              <a:t>HttpClient</a:t>
            </a:r>
            <a:endParaRPr lang="en-US" sz="3137" dirty="0">
              <a:solidFill>
                <a:schemeClr val="accent4"/>
              </a:solidFill>
              <a:latin typeface="+mj-lt"/>
            </a:endParaRPr>
          </a:p>
          <a:p>
            <a:pPr>
              <a:lnSpc>
                <a:spcPct val="90000"/>
              </a:lnSpc>
              <a:spcAft>
                <a:spcPts val="588"/>
              </a:spcAft>
            </a:pPr>
            <a:r>
              <a:rPr lang="en-US" sz="1961" dirty="0"/>
              <a:t>If you want response codes, headers, and other information, use </a:t>
            </a:r>
            <a:r>
              <a:rPr lang="en-US" sz="1961" dirty="0" err="1"/>
              <a:t>GetAsync</a:t>
            </a:r>
            <a:r>
              <a:rPr lang="en-US" sz="1961" dirty="0"/>
              <a:t> instead of </a:t>
            </a:r>
            <a:r>
              <a:rPr lang="en-US" sz="1961" dirty="0" err="1"/>
              <a:t>GetStringAsync</a:t>
            </a:r>
            <a:endParaRPr lang="en-US" sz="1961" dirty="0"/>
          </a:p>
        </p:txBody>
      </p:sp>
      <p:sp>
        <p:nvSpPr>
          <p:cNvPr id="5" name="Rectangle 4"/>
          <p:cNvSpPr/>
          <p:nvPr/>
        </p:nvSpPr>
        <p:spPr>
          <a:xfrm>
            <a:off x="8354960" y="653653"/>
            <a:ext cx="3469704" cy="4571069"/>
          </a:xfrm>
          <a:prstGeom prst="rect">
            <a:avLst/>
          </a:prstGeom>
          <a:solidFill>
            <a:schemeClr val="accent3"/>
          </a:solidFill>
          <a:ln w="3175">
            <a:noFill/>
          </a:ln>
          <a:effectLst/>
        </p:spPr>
        <p:style>
          <a:lnRef idx="1">
            <a:schemeClr val="accent1"/>
          </a:lnRef>
          <a:fillRef idx="2">
            <a:schemeClr val="accent1"/>
          </a:fillRef>
          <a:effectRef idx="1">
            <a:schemeClr val="accent1"/>
          </a:effectRef>
          <a:fontRef idx="minor">
            <a:schemeClr val="dk1"/>
          </a:fontRef>
        </p:style>
        <p:txBody>
          <a:bodyPr lIns="119315" tIns="59657" rIns="119315" bIns="59657" rtlCol="0" anchor="t"/>
          <a:lstStyle/>
          <a:p>
            <a:r>
              <a:rPr lang="en-US" sz="2353" dirty="0" err="1">
                <a:gradFill>
                  <a:gsLst>
                    <a:gs pos="0">
                      <a:srgbClr val="FFFFFF"/>
                    </a:gs>
                    <a:gs pos="100000">
                      <a:srgbClr val="FFFFFF"/>
                    </a:gs>
                  </a:gsLst>
                  <a:lin ang="5400000" scaled="0"/>
                </a:gradFill>
                <a:latin typeface="+mj-lt"/>
              </a:rPr>
              <a:t>HttpResponseMessage</a:t>
            </a:r>
            <a:endParaRPr lang="en-US" sz="2353" dirty="0">
              <a:gradFill>
                <a:gsLst>
                  <a:gs pos="0">
                    <a:srgbClr val="FFFFFF"/>
                  </a:gs>
                  <a:gs pos="100000">
                    <a:srgbClr val="FFFFFF"/>
                  </a:gs>
                </a:gsLst>
                <a:lin ang="5400000" scaled="0"/>
              </a:gradFill>
              <a:latin typeface="+mj-lt"/>
            </a:endParaRPr>
          </a:p>
          <a:p>
            <a:endParaRPr lang="en-US" sz="1961" dirty="0">
              <a:gradFill>
                <a:gsLst>
                  <a:gs pos="0">
                    <a:srgbClr val="FFFFFF"/>
                  </a:gs>
                  <a:gs pos="100000">
                    <a:srgbClr val="FFFFFF"/>
                  </a:gs>
                </a:gsLst>
                <a:lin ang="5400000" scaled="0"/>
              </a:gradFill>
            </a:endParaRPr>
          </a:p>
          <a:p>
            <a:r>
              <a:rPr lang="en-US" sz="1766" dirty="0">
                <a:solidFill>
                  <a:schemeClr val="accent3">
                    <a:lumMod val="20000"/>
                    <a:lumOff val="80000"/>
                  </a:schemeClr>
                </a:solidFill>
              </a:rPr>
              <a:t>Content</a:t>
            </a:r>
          </a:p>
          <a:p>
            <a:endParaRPr lang="en-US" sz="1766" dirty="0">
              <a:solidFill>
                <a:schemeClr val="accent3">
                  <a:lumMod val="20000"/>
                  <a:lumOff val="80000"/>
                </a:schemeClr>
              </a:solidFill>
            </a:endParaRPr>
          </a:p>
          <a:p>
            <a:r>
              <a:rPr lang="en-US" sz="1766" dirty="0">
                <a:solidFill>
                  <a:schemeClr val="accent3">
                    <a:lumMod val="20000"/>
                    <a:lumOff val="80000"/>
                  </a:schemeClr>
                </a:solidFill>
              </a:rPr>
              <a:t>Headers</a:t>
            </a:r>
          </a:p>
          <a:p>
            <a:endParaRPr lang="en-US" sz="1766" dirty="0">
              <a:solidFill>
                <a:schemeClr val="accent3">
                  <a:lumMod val="20000"/>
                  <a:lumOff val="80000"/>
                </a:schemeClr>
              </a:solidFill>
            </a:endParaRPr>
          </a:p>
          <a:p>
            <a:r>
              <a:rPr lang="en-US" sz="1766" dirty="0" err="1">
                <a:solidFill>
                  <a:schemeClr val="accent3">
                    <a:lumMod val="20000"/>
                    <a:lumOff val="80000"/>
                  </a:schemeClr>
                </a:solidFill>
              </a:rPr>
              <a:t>StatusCode</a:t>
            </a:r>
            <a:endParaRPr lang="en-US" sz="1766" dirty="0">
              <a:solidFill>
                <a:schemeClr val="accent3">
                  <a:lumMod val="20000"/>
                  <a:lumOff val="80000"/>
                </a:schemeClr>
              </a:solidFill>
            </a:endParaRPr>
          </a:p>
          <a:p>
            <a:r>
              <a:rPr lang="en-US" sz="1766" dirty="0" err="1">
                <a:solidFill>
                  <a:schemeClr val="accent3">
                    <a:lumMod val="20000"/>
                    <a:lumOff val="80000"/>
                  </a:schemeClr>
                </a:solidFill>
              </a:rPr>
              <a:t>ReasonPhrase</a:t>
            </a:r>
            <a:endParaRPr lang="en-US" sz="1766" dirty="0">
              <a:solidFill>
                <a:schemeClr val="accent3">
                  <a:lumMod val="20000"/>
                  <a:lumOff val="80000"/>
                </a:schemeClr>
              </a:solidFill>
            </a:endParaRPr>
          </a:p>
          <a:p>
            <a:r>
              <a:rPr lang="en-US" sz="1766" dirty="0" err="1">
                <a:solidFill>
                  <a:schemeClr val="accent3">
                    <a:lumMod val="20000"/>
                    <a:lumOff val="80000"/>
                  </a:schemeClr>
                </a:solidFill>
              </a:rPr>
              <a:t>IsSuccessStatusCode</a:t>
            </a:r>
            <a:endParaRPr lang="en-US" sz="1766" dirty="0">
              <a:solidFill>
                <a:schemeClr val="accent3">
                  <a:lumMod val="20000"/>
                  <a:lumOff val="80000"/>
                </a:schemeClr>
              </a:solidFill>
            </a:endParaRPr>
          </a:p>
          <a:p>
            <a:endParaRPr lang="en-US" sz="1766" dirty="0">
              <a:solidFill>
                <a:schemeClr val="accent3">
                  <a:lumMod val="20000"/>
                  <a:lumOff val="80000"/>
                </a:schemeClr>
              </a:solidFill>
            </a:endParaRPr>
          </a:p>
          <a:p>
            <a:r>
              <a:rPr lang="en-US" sz="1766" dirty="0">
                <a:solidFill>
                  <a:schemeClr val="accent3">
                    <a:lumMod val="20000"/>
                    <a:lumOff val="80000"/>
                  </a:schemeClr>
                </a:solidFill>
              </a:rPr>
              <a:t>Source</a:t>
            </a:r>
          </a:p>
          <a:p>
            <a:endParaRPr lang="en-US" sz="1766" dirty="0">
              <a:solidFill>
                <a:schemeClr val="accent3">
                  <a:lumMod val="20000"/>
                  <a:lumOff val="80000"/>
                </a:schemeClr>
              </a:solidFill>
            </a:endParaRPr>
          </a:p>
          <a:p>
            <a:r>
              <a:rPr lang="en-US" sz="1766" dirty="0">
                <a:solidFill>
                  <a:schemeClr val="accent3">
                    <a:lumMod val="20000"/>
                    <a:lumOff val="80000"/>
                  </a:schemeClr>
                </a:solidFill>
              </a:rPr>
              <a:t>Version</a:t>
            </a:r>
          </a:p>
          <a:p>
            <a:endParaRPr lang="en-US" sz="1766" dirty="0">
              <a:solidFill>
                <a:schemeClr val="accent3">
                  <a:lumMod val="20000"/>
                  <a:lumOff val="80000"/>
                </a:schemeClr>
              </a:solidFill>
            </a:endParaRPr>
          </a:p>
          <a:p>
            <a:r>
              <a:rPr lang="en-US" sz="1766" dirty="0" err="1">
                <a:solidFill>
                  <a:schemeClr val="accent3">
                    <a:lumMod val="20000"/>
                    <a:lumOff val="80000"/>
                  </a:schemeClr>
                </a:solidFill>
              </a:rPr>
              <a:t>RequestMessage</a:t>
            </a:r>
            <a:endParaRPr lang="en-US" sz="1766" dirty="0">
              <a:solidFill>
                <a:schemeClr val="accent3">
                  <a:lumMod val="20000"/>
                  <a:lumOff val="80000"/>
                </a:schemeClr>
              </a:solidFill>
            </a:endParaRPr>
          </a:p>
        </p:txBody>
      </p:sp>
    </p:spTree>
    <p:extLst>
      <p:ext uri="{BB962C8B-B14F-4D97-AF65-F5344CB8AC3E}">
        <p14:creationId xmlns:p14="http://schemas.microsoft.com/office/powerpoint/2010/main" val="179440352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response headers</a:t>
            </a:r>
            <a:endParaRPr lang="en-US" dirty="0"/>
          </a:p>
        </p:txBody>
      </p:sp>
      <p:sp>
        <p:nvSpPr>
          <p:cNvPr id="5" name="Text Placeholder 4"/>
          <p:cNvSpPr>
            <a:spLocks noGrp="1"/>
          </p:cNvSpPr>
          <p:nvPr>
            <p:ph type="body" sz="quarter" idx="10"/>
          </p:nvPr>
        </p:nvSpPr>
        <p:spPr/>
        <p:txBody>
          <a:bodyPr/>
          <a:lstStyle/>
          <a:p>
            <a:pPr>
              <a:lnSpc>
                <a:spcPct val="107000"/>
              </a:lnSpc>
              <a:spcAft>
                <a:spcPts val="800"/>
              </a:spcAft>
            </a:pPr>
            <a:r>
              <a:rPr lang="en-GB" sz="1800" b="0" dirty="0">
                <a:solidFill>
                  <a:srgbClr val="0000FF"/>
                </a:solidFill>
                <a:highlight>
                  <a:srgbClr val="FFFFFF"/>
                </a:highlight>
                <a:latin typeface="Consolas" panose="020B0609020204030204" pitchFamily="49" charset="0"/>
                <a:cs typeface="Consolas" panose="020B0609020204030204" pitchFamily="49" charset="0"/>
              </a:rPr>
              <a:t>try</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client = </a:t>
            </a:r>
            <a:r>
              <a:rPr lang="en-GB" sz="1800" b="0" dirty="0">
                <a:solidFill>
                  <a:srgbClr val="0000FF"/>
                </a:solidFill>
                <a:highlight>
                  <a:srgbClr val="FFFFFF"/>
                </a:highlight>
                <a:latin typeface="Consolas" panose="020B0609020204030204" pitchFamily="49" charset="0"/>
                <a:cs typeface="Consolas" panose="020B0609020204030204" pitchFamily="49" charset="0"/>
              </a:rPr>
              <a:t>new</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2B91AF"/>
                </a:solidFill>
                <a:highlight>
                  <a:srgbClr val="FFFFFF"/>
                </a:highlight>
                <a:latin typeface="Consolas" panose="020B0609020204030204" pitchFamily="49" charset="0"/>
                <a:cs typeface="Consolas" panose="020B0609020204030204" pitchFamily="49" charset="0"/>
              </a:rPr>
              <a:t>HttpClient</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nn-NO" sz="1800" b="0" dirty="0">
                <a:solidFill>
                  <a:srgbClr val="000000"/>
                </a:solidFill>
                <a:highlight>
                  <a:srgbClr val="FFFFFF"/>
                </a:highlight>
                <a:latin typeface="Consolas" panose="020B0609020204030204" pitchFamily="49" charset="0"/>
                <a:cs typeface="Consolas" panose="020B0609020204030204" pitchFamily="49" charset="0"/>
              </a:rPr>
              <a:t>    </a:t>
            </a:r>
            <a:r>
              <a:rPr lang="nn-NO" sz="1800" b="0" dirty="0">
                <a:solidFill>
                  <a:srgbClr val="0000FF"/>
                </a:solidFill>
                <a:highlight>
                  <a:srgbClr val="FFFFFF"/>
                </a:highlight>
                <a:latin typeface="Consolas" panose="020B0609020204030204" pitchFamily="49" charset="0"/>
                <a:cs typeface="Consolas" panose="020B0609020204030204" pitchFamily="49" charset="0"/>
              </a:rPr>
              <a:t>var</a:t>
            </a:r>
            <a:r>
              <a:rPr lang="nn-NO" sz="1800" b="0" dirty="0">
                <a:solidFill>
                  <a:srgbClr val="000000"/>
                </a:solidFill>
                <a:highlight>
                  <a:srgbClr val="FFFFFF"/>
                </a:highlight>
                <a:latin typeface="Consolas" panose="020B0609020204030204" pitchFamily="49" charset="0"/>
                <a:cs typeface="Consolas" panose="020B0609020204030204" pitchFamily="49" charset="0"/>
              </a:rPr>
              <a:t> uri = </a:t>
            </a:r>
            <a:r>
              <a:rPr lang="nn-NO" sz="1800" b="0" dirty="0">
                <a:solidFill>
                  <a:srgbClr val="0000FF"/>
                </a:solidFill>
                <a:highlight>
                  <a:srgbClr val="FFFFFF"/>
                </a:highlight>
                <a:latin typeface="Consolas" panose="020B0609020204030204" pitchFamily="49" charset="0"/>
                <a:cs typeface="Consolas" panose="020B0609020204030204" pitchFamily="49" charset="0"/>
              </a:rPr>
              <a:t>new</a:t>
            </a:r>
            <a:r>
              <a:rPr lang="nn-NO" sz="1800" b="0" dirty="0">
                <a:solidFill>
                  <a:srgbClr val="000000"/>
                </a:solidFill>
                <a:highlight>
                  <a:srgbClr val="FFFFFF"/>
                </a:highlight>
                <a:latin typeface="Consolas" panose="020B0609020204030204" pitchFamily="49" charset="0"/>
                <a:cs typeface="Consolas" panose="020B0609020204030204" pitchFamily="49" charset="0"/>
              </a:rPr>
              <a:t> </a:t>
            </a:r>
            <a:r>
              <a:rPr lang="nn-NO" sz="1800" b="0" dirty="0">
                <a:solidFill>
                  <a:srgbClr val="2B91AF"/>
                </a:solidFill>
                <a:highlight>
                  <a:srgbClr val="FFFFFF"/>
                </a:highlight>
                <a:latin typeface="Consolas" panose="020B0609020204030204" pitchFamily="49" charset="0"/>
                <a:cs typeface="Consolas" panose="020B0609020204030204" pitchFamily="49" charset="0"/>
              </a:rPr>
              <a:t>Uri</a:t>
            </a:r>
            <a:r>
              <a:rPr lang="nn-NO" sz="1800" b="0" dirty="0">
                <a:solidFill>
                  <a:srgbClr val="000000"/>
                </a:solidFill>
                <a:highlight>
                  <a:srgbClr val="FFFFFF"/>
                </a:highlight>
                <a:latin typeface="Consolas" panose="020B0609020204030204" pitchFamily="49" charset="0"/>
                <a:cs typeface="Consolas" panose="020B0609020204030204" pitchFamily="49" charset="0"/>
              </a:rPr>
              <a:t>(</a:t>
            </a:r>
            <a:r>
              <a:rPr lang="nn-NO" sz="1800" b="0" dirty="0">
                <a:solidFill>
                  <a:srgbClr val="A31515"/>
                </a:solidFill>
                <a:highlight>
                  <a:srgbClr val="FFFFFF"/>
                </a:highlight>
                <a:latin typeface="Consolas" panose="020B0609020204030204" pitchFamily="49" charset="0"/>
                <a:cs typeface="Consolas" panose="020B0609020204030204" pitchFamily="49" charset="0"/>
              </a:rPr>
              <a:t>"http://example.com/customers/1"</a:t>
            </a:r>
            <a:r>
              <a:rPr lang="nn-NO"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response = </a:t>
            </a:r>
            <a:r>
              <a:rPr lang="en-GB" sz="1800" b="0" dirty="0">
                <a:solidFill>
                  <a:srgbClr val="0000FF"/>
                </a:solidFill>
                <a:highlight>
                  <a:srgbClr val="FFFFFF"/>
                </a:highlight>
                <a:latin typeface="Consolas" panose="020B0609020204030204" pitchFamily="49" charset="0"/>
                <a:cs typeface="Consolas" panose="020B0609020204030204" pitchFamily="49" charset="0"/>
              </a:rPr>
              <a:t>await</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client.GetAsync</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err="1">
                <a:solidFill>
                  <a:srgbClr val="000000"/>
                </a:solidFill>
                <a:highlight>
                  <a:srgbClr val="FFFFFF"/>
                </a:highlight>
                <a:latin typeface="Consolas" panose="020B0609020204030204" pitchFamily="49" charset="0"/>
                <a:cs typeface="Consolas" panose="020B0609020204030204" pitchFamily="49" charset="0"/>
              </a:rPr>
              <a:t>uri</a:t>
            </a:r>
            <a:r>
              <a:rPr lang="en-GB" sz="1800" b="0" dirty="0" smtClean="0">
                <a:solidFill>
                  <a:srgbClr val="000000"/>
                </a:solidFill>
                <a:highlight>
                  <a:srgbClr val="FFFFFF"/>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FFFFF"/>
                </a:highlight>
                <a:latin typeface="Consolas" panose="020B0609020204030204" pitchFamily="49" charset="0"/>
                <a:cs typeface="Consolas" panose="020B0609020204030204" pitchFamily="49" charset="0"/>
              </a:rPr>
            </a:b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a:solidFill>
                  <a:srgbClr val="008000"/>
                </a:solidFill>
                <a:highlight>
                  <a:srgbClr val="FFFFFF"/>
                </a:highlight>
                <a:latin typeface="Consolas" panose="020B0609020204030204" pitchFamily="49" charset="0"/>
                <a:cs typeface="Consolas" panose="020B0609020204030204" pitchFamily="49" charset="0"/>
              </a:rPr>
              <a:t>// display headers</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FF"/>
                </a:solidFill>
                <a:highlight>
                  <a:srgbClr val="FFFFFF"/>
                </a:highlight>
                <a:latin typeface="Consolas" panose="020B0609020204030204" pitchFamily="49" charset="0"/>
                <a:cs typeface="Consolas" panose="020B0609020204030204" pitchFamily="49" charset="0"/>
              </a:rPr>
              <a:t>foreach</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header </a:t>
            </a:r>
            <a:r>
              <a:rPr lang="en-GB" sz="1800" b="0" dirty="0">
                <a:solidFill>
                  <a:srgbClr val="0000FF"/>
                </a:solidFill>
                <a:highlight>
                  <a:srgbClr val="FFFFFF"/>
                </a:highlight>
                <a:latin typeface="Consolas" panose="020B0609020204030204" pitchFamily="49" charset="0"/>
                <a:cs typeface="Consolas" panose="020B0609020204030204" pitchFamily="49" charset="0"/>
              </a:rPr>
              <a:t>in</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response.Headers</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HeadersText.Text</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header.Key</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a:solidFill>
                  <a:srgbClr val="A31515"/>
                </a:solidFill>
                <a:highlight>
                  <a:srgbClr val="FFFFFF"/>
                </a:highlight>
                <a:latin typeface="Consolas" panose="020B0609020204030204" pitchFamily="49" charset="0"/>
                <a:cs typeface="Consolas" panose="020B0609020204030204" pitchFamily="49" charset="0"/>
              </a:rPr>
              <a:t>" = "</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header.Value</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a:solidFill>
                  <a:srgbClr val="A31515"/>
                </a:solidFill>
                <a:highlight>
                  <a:srgbClr val="FFFFFF"/>
                </a:highlight>
                <a:latin typeface="Consolas" panose="020B0609020204030204" pitchFamily="49" charset="0"/>
                <a:cs typeface="Consolas" panose="020B0609020204030204" pitchFamily="49" charset="0"/>
              </a:rPr>
              <a:t>"\n"</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ResultsText.Text</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a:solidFill>
                  <a:srgbClr val="0000FF"/>
                </a:solidFill>
                <a:highlight>
                  <a:srgbClr val="FFFFFF"/>
                </a:highlight>
                <a:latin typeface="Consolas" panose="020B0609020204030204" pitchFamily="49" charset="0"/>
                <a:cs typeface="Consolas" panose="020B0609020204030204" pitchFamily="49" charset="0"/>
              </a:rPr>
              <a:t>await</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response.Content.ReadAsStringAsync</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FF"/>
                </a:solidFill>
                <a:highlight>
                  <a:srgbClr val="FFFFFF"/>
                </a:highlight>
                <a:latin typeface="Consolas" panose="020B0609020204030204" pitchFamily="49" charset="0"/>
                <a:cs typeface="Consolas" panose="020B0609020204030204" pitchFamily="49" charset="0"/>
              </a:rPr>
              <a:t>catch</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a:solidFill>
                  <a:srgbClr val="2B91AF"/>
                </a:solidFill>
                <a:highlight>
                  <a:srgbClr val="FFFFFF"/>
                </a:highlight>
                <a:latin typeface="Consolas" panose="020B0609020204030204" pitchFamily="49" charset="0"/>
                <a:cs typeface="Consolas" panose="020B0609020204030204" pitchFamily="49" charset="0"/>
              </a:rPr>
              <a:t>Exception</a:t>
            </a:r>
            <a:r>
              <a:rPr lang="en-GB" sz="1800" b="0" dirty="0">
                <a:solidFill>
                  <a:srgbClr val="000000"/>
                </a:solidFill>
                <a:highlight>
                  <a:srgbClr val="FFFFFF"/>
                </a:highlight>
                <a:latin typeface="Consolas" panose="020B0609020204030204" pitchFamily="49" charset="0"/>
                <a:cs typeface="Consolas" panose="020B0609020204030204" pitchFamily="49" charset="0"/>
              </a:rPr>
              <a:t> ex) </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100" dirty="0">
                <a:latin typeface="Calibri" panose="020F0502020204030204" pitchFamily="34" charset="0"/>
                <a:ea typeface="Calibri" panose="020F0502020204030204" pitchFamily="34" charset="0"/>
                <a:cs typeface="Times New Roman" panose="02020603050405020304" pitchFamily="18" charset="0"/>
              </a:rPr>
              <a:t/>
            </a:r>
            <a:br>
              <a:rPr lang="en-GB" sz="1100" dirty="0">
                <a:latin typeface="Calibri" panose="020F0502020204030204" pitchFamily="34" charset="0"/>
                <a:ea typeface="Calibri" panose="020F0502020204030204" pitchFamily="34" charset="0"/>
                <a:cs typeface="Times New Roman" panose="02020603050405020304" pitchFamily="18" charset="0"/>
              </a:rPr>
            </a:br>
            <a:r>
              <a:rPr lang="en-GB" sz="1100" dirty="0">
                <a:latin typeface="Calibri" panose="020F0502020204030204" pitchFamily="34" charset="0"/>
                <a:ea typeface="Calibri" panose="020F0502020204030204" pitchFamily="34" charset="0"/>
                <a:cs typeface="Times New Roman" panose="02020603050405020304" pitchFamily="18" charset="0"/>
              </a:rPr>
              <a:t/>
            </a:r>
            <a:br>
              <a:rPr lang="en-GB" sz="1100" dirty="0">
                <a:latin typeface="Calibri" panose="020F0502020204030204" pitchFamily="34" charset="0"/>
                <a:ea typeface="Calibri" panose="020F0502020204030204" pitchFamily="34" charset="0"/>
                <a:cs typeface="Times New Roman" panose="02020603050405020304" pitchFamily="18" charset="0"/>
              </a:rPr>
            </a:br>
            <a:endParaRPr lang="en-GB" sz="1100" dirty="0">
              <a:latin typeface="Calibri" panose="020F0502020204030204" pitchFamily="34" charset="0"/>
              <a:ea typeface="Calibri" panose="020F0502020204030204" pitchFamily="34" charset="0"/>
              <a:cs typeface="Times New Roman" panose="02020603050405020304" pitchFamily="18" charset="0"/>
            </a:endParaRPr>
          </a:p>
          <a:p>
            <a:endParaRPr lang="en-GB" sz="1600" b="0" dirty="0"/>
          </a:p>
        </p:txBody>
      </p:sp>
    </p:spTree>
    <p:extLst>
      <p:ext uri="{BB962C8B-B14F-4D97-AF65-F5344CB8AC3E}">
        <p14:creationId xmlns:p14="http://schemas.microsoft.com/office/powerpoint/2010/main" val="242474132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request headers</a:t>
            </a:r>
            <a:endParaRPr lang="en-US" dirty="0"/>
          </a:p>
        </p:txBody>
      </p:sp>
      <p:sp>
        <p:nvSpPr>
          <p:cNvPr id="3" name="Text Placeholder 2"/>
          <p:cNvSpPr>
            <a:spLocks noGrp="1"/>
          </p:cNvSpPr>
          <p:nvPr>
            <p:ph type="body" sz="quarter" idx="10"/>
          </p:nvPr>
        </p:nvSpPr>
        <p:spPr>
          <a:solidFill>
            <a:schemeClr val="bg1">
              <a:lumMod val="95000"/>
            </a:schemeClr>
          </a:solidFill>
        </p:spPr>
        <p:txBody>
          <a:bodyPr/>
          <a:lstStyle/>
          <a:p>
            <a:r>
              <a:rPr lang="en-GB" sz="1800" b="0" dirty="0" err="1">
                <a:solidFill>
                  <a:srgbClr val="0000FF"/>
                </a:solidFill>
                <a:highlight>
                  <a:srgbClr val="F2F2F2"/>
                </a:highlight>
                <a:latin typeface="Consolas" panose="020B0609020204030204" pitchFamily="49" charset="0"/>
                <a:cs typeface="Consolas" panose="020B0609020204030204" pitchFamily="49" charset="0"/>
              </a:rPr>
              <a:t>var</a:t>
            </a:r>
            <a:r>
              <a:rPr lang="en-GB" sz="1800" b="0" dirty="0">
                <a:solidFill>
                  <a:srgbClr val="000000"/>
                </a:solidFill>
                <a:highlight>
                  <a:srgbClr val="F2F2F2"/>
                </a:highlight>
                <a:latin typeface="Consolas" panose="020B0609020204030204" pitchFamily="49" charset="0"/>
                <a:cs typeface="Consolas" panose="020B0609020204030204" pitchFamily="49" charset="0"/>
              </a:rPr>
              <a:t> client = </a:t>
            </a:r>
            <a:r>
              <a:rPr lang="en-GB" sz="1800" b="0" dirty="0">
                <a:solidFill>
                  <a:srgbClr val="0000FF"/>
                </a:solidFill>
                <a:highlight>
                  <a:srgbClr val="F2F2F2"/>
                </a:highlight>
                <a:latin typeface="Consolas" panose="020B0609020204030204" pitchFamily="49" charset="0"/>
                <a:cs typeface="Consolas" panose="020B0609020204030204" pitchFamily="49" charset="0"/>
              </a:rPr>
              <a:t>new</a:t>
            </a:r>
            <a:r>
              <a:rPr lang="en-GB" sz="1800" b="0" dirty="0">
                <a:solidFill>
                  <a:srgbClr val="000000"/>
                </a:solidFill>
                <a:highlight>
                  <a:srgbClr val="F2F2F2"/>
                </a:highlight>
                <a:latin typeface="Consolas" panose="020B0609020204030204" pitchFamily="49" charset="0"/>
                <a:cs typeface="Consolas" panose="020B0609020204030204" pitchFamily="49" charset="0"/>
              </a:rPr>
              <a:t> </a:t>
            </a:r>
            <a:r>
              <a:rPr lang="en-GB" sz="1800" b="0" dirty="0" err="1">
                <a:solidFill>
                  <a:srgbClr val="2B91AF"/>
                </a:solidFill>
                <a:highlight>
                  <a:srgbClr val="F2F2F2"/>
                </a:highlight>
                <a:latin typeface="Consolas" panose="020B0609020204030204" pitchFamily="49" charset="0"/>
                <a:cs typeface="Consolas" panose="020B0609020204030204" pitchFamily="49" charset="0"/>
              </a:rPr>
              <a:t>HttpClient</a:t>
            </a: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cs typeface="Consolas" panose="020B0609020204030204" pitchFamily="49" charset="0"/>
              </a:rPr>
            </a:b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
            </a:r>
            <a:br>
              <a:rPr lang="en-GB" sz="1800" b="0" dirty="0" smtClean="0">
                <a:solidFill>
                  <a:srgbClr val="000000"/>
                </a:solidFill>
                <a:highlight>
                  <a:srgbClr val="F2F2F2"/>
                </a:highlight>
                <a:latin typeface="Consolas" panose="020B0609020204030204" pitchFamily="49" charset="0"/>
                <a:cs typeface="Consolas" panose="020B0609020204030204" pitchFamily="49" charset="0"/>
              </a:rPr>
            </a:br>
            <a:r>
              <a:rPr lang="en-GB" sz="1800" b="0" dirty="0" smtClean="0">
                <a:solidFill>
                  <a:srgbClr val="008000"/>
                </a:solidFill>
                <a:highlight>
                  <a:srgbClr val="F2F2F2"/>
                </a:highlight>
                <a:latin typeface="Consolas" panose="020B0609020204030204" pitchFamily="49" charset="0"/>
                <a:cs typeface="Consolas" panose="020B0609020204030204" pitchFamily="49" charset="0"/>
              </a:rPr>
              <a:t>// </a:t>
            </a:r>
            <a:r>
              <a:rPr lang="en-GB" sz="1800" b="0" dirty="0">
                <a:solidFill>
                  <a:srgbClr val="008000"/>
                </a:solidFill>
                <a:highlight>
                  <a:srgbClr val="F2F2F2"/>
                </a:highlight>
                <a:latin typeface="Consolas" panose="020B0609020204030204" pitchFamily="49" charset="0"/>
                <a:cs typeface="Consolas" panose="020B0609020204030204" pitchFamily="49" charset="0"/>
              </a:rPr>
              <a:t>set some </a:t>
            </a:r>
            <a:r>
              <a:rPr lang="en-GB" sz="1800" b="0" dirty="0" smtClean="0">
                <a:solidFill>
                  <a:srgbClr val="008000"/>
                </a:solidFill>
                <a:highlight>
                  <a:srgbClr val="F2F2F2"/>
                </a:highlight>
                <a:latin typeface="Consolas" panose="020B0609020204030204" pitchFamily="49" charset="0"/>
                <a:cs typeface="Consolas" panose="020B0609020204030204" pitchFamily="49" charset="0"/>
              </a:rPr>
              <a:t>headers</a:t>
            </a:r>
            <a:br>
              <a:rPr lang="en-GB" sz="1800" b="0" dirty="0" smtClean="0">
                <a:solidFill>
                  <a:srgbClr val="008000"/>
                </a:solidFill>
                <a:highlight>
                  <a:srgbClr val="F2F2F2"/>
                </a:highlight>
                <a:latin typeface="Consolas" panose="020B0609020204030204" pitchFamily="49" charset="0"/>
                <a:cs typeface="Consolas" panose="020B0609020204030204" pitchFamily="49" charset="0"/>
              </a:rPr>
            </a:br>
            <a:r>
              <a:rPr lang="en-GB" sz="1800" b="0" dirty="0" err="1" smtClean="0">
                <a:solidFill>
                  <a:srgbClr val="0000FF"/>
                </a:solidFill>
                <a:highlight>
                  <a:srgbClr val="F2F2F2"/>
                </a:highlight>
                <a:latin typeface="Consolas" panose="020B0609020204030204" pitchFamily="49" charset="0"/>
                <a:cs typeface="Consolas" panose="020B0609020204030204" pitchFamily="49" charset="0"/>
              </a:rPr>
              <a:t>var</a:t>
            </a: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800" b="0" dirty="0">
                <a:solidFill>
                  <a:srgbClr val="000000"/>
                </a:solidFill>
                <a:highlight>
                  <a:srgbClr val="F2F2F2"/>
                </a:highlight>
                <a:latin typeface="Consolas" panose="020B0609020204030204" pitchFamily="49" charset="0"/>
                <a:cs typeface="Consolas" panose="020B0609020204030204" pitchFamily="49" charset="0"/>
              </a:rPr>
              <a:t>headers = </a:t>
            </a:r>
            <a:r>
              <a:rPr lang="en-GB" sz="1800" b="0" dirty="0" err="1" smtClean="0">
                <a:solidFill>
                  <a:srgbClr val="000000"/>
                </a:solidFill>
                <a:highlight>
                  <a:srgbClr val="F2F2F2"/>
                </a:highlight>
                <a:latin typeface="Consolas" panose="020B0609020204030204" pitchFamily="49" charset="0"/>
                <a:cs typeface="Consolas" panose="020B0609020204030204" pitchFamily="49" charset="0"/>
              </a:rPr>
              <a:t>client.DefaultRequestHeaders</a:t>
            </a: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cs typeface="Consolas" panose="020B0609020204030204" pitchFamily="49" charset="0"/>
              </a:rPr>
            </a:br>
            <a:r>
              <a:rPr lang="en-GB" sz="1800" b="0" dirty="0" err="1" smtClean="0">
                <a:solidFill>
                  <a:srgbClr val="000000"/>
                </a:solidFill>
                <a:highlight>
                  <a:srgbClr val="F2F2F2"/>
                </a:highlight>
                <a:latin typeface="Consolas" panose="020B0609020204030204" pitchFamily="49" charset="0"/>
                <a:cs typeface="Consolas" panose="020B0609020204030204" pitchFamily="49" charset="0"/>
              </a:rPr>
              <a:t>headers.Referer</a:t>
            </a: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800" b="0" dirty="0">
                <a:solidFill>
                  <a:srgbClr val="000000"/>
                </a:solidFill>
                <a:highlight>
                  <a:srgbClr val="F2F2F2"/>
                </a:highlight>
                <a:latin typeface="Consolas" panose="020B0609020204030204" pitchFamily="49" charset="0"/>
                <a:cs typeface="Consolas" panose="020B0609020204030204" pitchFamily="49" charset="0"/>
              </a:rPr>
              <a:t>= </a:t>
            </a:r>
            <a:r>
              <a:rPr lang="en-GB" sz="1800" b="0" dirty="0">
                <a:solidFill>
                  <a:srgbClr val="0000FF"/>
                </a:solidFill>
                <a:highlight>
                  <a:srgbClr val="F2F2F2"/>
                </a:highlight>
                <a:latin typeface="Consolas" panose="020B0609020204030204" pitchFamily="49" charset="0"/>
                <a:cs typeface="Consolas" panose="020B0609020204030204" pitchFamily="49" charset="0"/>
              </a:rPr>
              <a:t>new</a:t>
            </a:r>
            <a:r>
              <a:rPr lang="en-GB" sz="1800" b="0" dirty="0">
                <a:solidFill>
                  <a:srgbClr val="000000"/>
                </a:solidFill>
                <a:highlight>
                  <a:srgbClr val="F2F2F2"/>
                </a:highlight>
                <a:latin typeface="Consolas" panose="020B0609020204030204" pitchFamily="49" charset="0"/>
                <a:cs typeface="Consolas" panose="020B0609020204030204" pitchFamily="49" charset="0"/>
              </a:rPr>
              <a:t> </a:t>
            </a:r>
            <a:r>
              <a:rPr lang="en-GB" sz="1800" b="0" dirty="0">
                <a:solidFill>
                  <a:srgbClr val="2B91AF"/>
                </a:solidFill>
                <a:highlight>
                  <a:srgbClr val="F2F2F2"/>
                </a:highlight>
                <a:latin typeface="Consolas" panose="020B0609020204030204" pitchFamily="49" charset="0"/>
                <a:cs typeface="Consolas" panose="020B0609020204030204" pitchFamily="49" charset="0"/>
              </a:rPr>
              <a:t>Uri</a:t>
            </a:r>
            <a:r>
              <a:rPr lang="en-GB" sz="1800" b="0" dirty="0">
                <a:solidFill>
                  <a:srgbClr val="000000"/>
                </a:solidFill>
                <a:highlight>
                  <a:srgbClr val="F2F2F2"/>
                </a:highlight>
                <a:latin typeface="Consolas" panose="020B0609020204030204" pitchFamily="49" charset="0"/>
                <a:cs typeface="Consolas" panose="020B0609020204030204" pitchFamily="49" charset="0"/>
              </a:rPr>
              <a:t>(</a:t>
            </a:r>
            <a:r>
              <a:rPr lang="en-GB" sz="1800" b="0" dirty="0">
                <a:solidFill>
                  <a:srgbClr val="A31515"/>
                </a:solidFill>
                <a:highlight>
                  <a:srgbClr val="F2F2F2"/>
                </a:highlight>
                <a:latin typeface="Consolas" panose="020B0609020204030204" pitchFamily="49" charset="0"/>
                <a:cs typeface="Consolas" panose="020B0609020204030204" pitchFamily="49" charset="0"/>
              </a:rPr>
              <a:t>"http://contoso.com</a:t>
            </a:r>
            <a:r>
              <a:rPr lang="en-GB" sz="1800" b="0" dirty="0" smtClean="0">
                <a:solidFill>
                  <a:srgbClr val="A31515"/>
                </a:solidFill>
                <a:highlight>
                  <a:srgbClr val="F2F2F2"/>
                </a:highlight>
                <a:latin typeface="Consolas" panose="020B0609020204030204" pitchFamily="49" charset="0"/>
                <a:cs typeface="Consolas" panose="020B0609020204030204" pitchFamily="49" charset="0"/>
              </a:rPr>
              <a:t>"</a:t>
            </a: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cs typeface="Consolas" panose="020B0609020204030204" pitchFamily="49" charset="0"/>
              </a:rPr>
            </a:br>
            <a:r>
              <a:rPr lang="en-GB" sz="1800" b="0" dirty="0" err="1" smtClean="0">
                <a:solidFill>
                  <a:srgbClr val="0000FF"/>
                </a:solidFill>
                <a:highlight>
                  <a:srgbClr val="F2F2F2"/>
                </a:highlight>
                <a:latin typeface="Consolas" panose="020B0609020204030204" pitchFamily="49" charset="0"/>
                <a:cs typeface="Consolas" panose="020B0609020204030204" pitchFamily="49" charset="0"/>
              </a:rPr>
              <a:t>var</a:t>
            </a: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800" b="0" dirty="0">
                <a:solidFill>
                  <a:srgbClr val="000000"/>
                </a:solidFill>
                <a:highlight>
                  <a:srgbClr val="F2F2F2"/>
                </a:highlight>
                <a:latin typeface="Consolas" panose="020B0609020204030204" pitchFamily="49" charset="0"/>
                <a:cs typeface="Consolas" panose="020B0609020204030204" pitchFamily="49" charset="0"/>
              </a:rPr>
              <a:t>ok = </a:t>
            </a:r>
            <a:r>
              <a:rPr lang="en-GB" sz="1800" b="0" dirty="0" err="1">
                <a:solidFill>
                  <a:srgbClr val="000000"/>
                </a:solidFill>
                <a:highlight>
                  <a:srgbClr val="F2F2F2"/>
                </a:highlight>
                <a:latin typeface="Consolas" panose="020B0609020204030204" pitchFamily="49" charset="0"/>
                <a:cs typeface="Consolas" panose="020B0609020204030204" pitchFamily="49" charset="0"/>
              </a:rPr>
              <a:t>headers.UserAgent.TryParseAdd</a:t>
            </a:r>
            <a:r>
              <a:rPr lang="en-GB" sz="1800" b="0" dirty="0">
                <a:solidFill>
                  <a:srgbClr val="000000"/>
                </a:solidFill>
                <a:highlight>
                  <a:srgbClr val="F2F2F2"/>
                </a:highlight>
                <a:latin typeface="Consolas" panose="020B0609020204030204" pitchFamily="49" charset="0"/>
                <a:cs typeface="Consolas" panose="020B0609020204030204" pitchFamily="49" charset="0"/>
              </a:rPr>
              <a:t>(</a:t>
            </a:r>
            <a:r>
              <a:rPr lang="en-GB" sz="1800" b="0" dirty="0">
                <a:solidFill>
                  <a:srgbClr val="A31515"/>
                </a:solidFill>
                <a:highlight>
                  <a:srgbClr val="F2F2F2"/>
                </a:highlight>
                <a:latin typeface="Consolas" panose="020B0609020204030204" pitchFamily="49" charset="0"/>
                <a:cs typeface="Consolas" panose="020B0609020204030204" pitchFamily="49" charset="0"/>
              </a:rPr>
              <a:t>"</a:t>
            </a:r>
            <a:r>
              <a:rPr lang="en-GB" sz="1800" b="0" dirty="0" err="1">
                <a:solidFill>
                  <a:srgbClr val="A31515"/>
                </a:solidFill>
                <a:highlight>
                  <a:srgbClr val="F2F2F2"/>
                </a:highlight>
                <a:latin typeface="Consolas" panose="020B0609020204030204" pitchFamily="49" charset="0"/>
                <a:cs typeface="Consolas" panose="020B0609020204030204" pitchFamily="49" charset="0"/>
              </a:rPr>
              <a:t>testprogram</a:t>
            </a:r>
            <a:r>
              <a:rPr lang="en-GB" sz="1800" b="0" dirty="0">
                <a:solidFill>
                  <a:srgbClr val="A31515"/>
                </a:solidFill>
                <a:highlight>
                  <a:srgbClr val="F2F2F2"/>
                </a:highlight>
                <a:latin typeface="Consolas" panose="020B0609020204030204" pitchFamily="49" charset="0"/>
                <a:cs typeface="Consolas" panose="020B0609020204030204" pitchFamily="49" charset="0"/>
              </a:rPr>
              <a:t>/1.0</a:t>
            </a:r>
            <a:r>
              <a:rPr lang="en-GB" sz="1800" b="0" dirty="0" smtClean="0">
                <a:solidFill>
                  <a:srgbClr val="A31515"/>
                </a:solidFill>
                <a:highlight>
                  <a:srgbClr val="F2F2F2"/>
                </a:highlight>
                <a:latin typeface="Consolas" panose="020B0609020204030204" pitchFamily="49" charset="0"/>
                <a:cs typeface="Consolas" panose="020B0609020204030204" pitchFamily="49" charset="0"/>
              </a:rPr>
              <a:t>"</a:t>
            </a: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cs typeface="Consolas" panose="020B0609020204030204" pitchFamily="49" charset="0"/>
              </a:rPr>
            </a:b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
            </a:r>
            <a:br>
              <a:rPr lang="en-GB" sz="1800" b="0" dirty="0" smtClean="0">
                <a:solidFill>
                  <a:srgbClr val="000000"/>
                </a:solidFill>
                <a:highlight>
                  <a:srgbClr val="F2F2F2"/>
                </a:highlight>
                <a:latin typeface="Consolas" panose="020B0609020204030204" pitchFamily="49" charset="0"/>
                <a:cs typeface="Consolas" panose="020B0609020204030204" pitchFamily="49" charset="0"/>
              </a:rPr>
            </a:br>
            <a:r>
              <a:rPr lang="en-GB" sz="1800" b="0" dirty="0" smtClean="0">
                <a:solidFill>
                  <a:srgbClr val="008000"/>
                </a:solidFill>
                <a:highlight>
                  <a:srgbClr val="F2F2F2"/>
                </a:highlight>
                <a:latin typeface="Consolas" panose="020B0609020204030204" pitchFamily="49" charset="0"/>
                <a:cs typeface="Consolas" panose="020B0609020204030204" pitchFamily="49" charset="0"/>
              </a:rPr>
              <a:t>// </a:t>
            </a:r>
            <a:r>
              <a:rPr lang="en-GB" sz="1800" b="0" dirty="0">
                <a:solidFill>
                  <a:srgbClr val="008000"/>
                </a:solidFill>
                <a:highlight>
                  <a:srgbClr val="F2F2F2"/>
                </a:highlight>
                <a:latin typeface="Consolas" panose="020B0609020204030204" pitchFamily="49" charset="0"/>
                <a:cs typeface="Consolas" panose="020B0609020204030204" pitchFamily="49" charset="0"/>
              </a:rPr>
              <a:t>make the </a:t>
            </a:r>
            <a:r>
              <a:rPr lang="en-GB" sz="1800" b="0" dirty="0" smtClean="0">
                <a:solidFill>
                  <a:srgbClr val="008000"/>
                </a:solidFill>
                <a:highlight>
                  <a:srgbClr val="F2F2F2"/>
                </a:highlight>
                <a:latin typeface="Consolas" panose="020B0609020204030204" pitchFamily="49" charset="0"/>
                <a:cs typeface="Consolas" panose="020B0609020204030204" pitchFamily="49" charset="0"/>
              </a:rPr>
              <a:t>request</a:t>
            </a:r>
            <a:br>
              <a:rPr lang="en-GB" sz="1800" b="0" dirty="0" smtClean="0">
                <a:solidFill>
                  <a:srgbClr val="008000"/>
                </a:solidFill>
                <a:highlight>
                  <a:srgbClr val="F2F2F2"/>
                </a:highlight>
                <a:latin typeface="Consolas" panose="020B0609020204030204" pitchFamily="49" charset="0"/>
                <a:cs typeface="Consolas" panose="020B0609020204030204" pitchFamily="49" charset="0"/>
              </a:rPr>
            </a:br>
            <a:r>
              <a:rPr lang="en-GB" sz="1800" b="0" dirty="0" err="1" smtClean="0">
                <a:solidFill>
                  <a:srgbClr val="0000FF"/>
                </a:solidFill>
                <a:highlight>
                  <a:srgbClr val="F2F2F2"/>
                </a:highlight>
                <a:latin typeface="Consolas" panose="020B0609020204030204" pitchFamily="49" charset="0"/>
                <a:cs typeface="Consolas" panose="020B0609020204030204" pitchFamily="49" charset="0"/>
              </a:rPr>
              <a:t>var</a:t>
            </a: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800" b="0" dirty="0">
                <a:solidFill>
                  <a:srgbClr val="000000"/>
                </a:solidFill>
                <a:highlight>
                  <a:srgbClr val="F2F2F2"/>
                </a:highlight>
                <a:latin typeface="Consolas" panose="020B0609020204030204" pitchFamily="49" charset="0"/>
                <a:cs typeface="Consolas" panose="020B0609020204030204" pitchFamily="49" charset="0"/>
              </a:rPr>
              <a:t>response = </a:t>
            </a:r>
            <a:r>
              <a:rPr lang="en-GB" sz="1800" b="0" dirty="0">
                <a:solidFill>
                  <a:srgbClr val="0000FF"/>
                </a:solidFill>
                <a:highlight>
                  <a:srgbClr val="F2F2F2"/>
                </a:highlight>
                <a:latin typeface="Consolas" panose="020B0609020204030204" pitchFamily="49" charset="0"/>
                <a:cs typeface="Consolas" panose="020B0609020204030204" pitchFamily="49" charset="0"/>
              </a:rPr>
              <a:t>await</a:t>
            </a:r>
            <a:r>
              <a:rPr lang="en-GB" sz="1800" b="0" dirty="0">
                <a:solidFill>
                  <a:srgbClr val="000000"/>
                </a:solidFill>
                <a:highlight>
                  <a:srgbClr val="F2F2F2"/>
                </a:highlight>
                <a:latin typeface="Consolas" panose="020B0609020204030204" pitchFamily="49" charset="0"/>
                <a:cs typeface="Consolas" panose="020B0609020204030204" pitchFamily="49" charset="0"/>
              </a:rPr>
              <a:t> </a:t>
            </a:r>
            <a:r>
              <a:rPr lang="en-GB" sz="1800" b="0" dirty="0" err="1">
                <a:solidFill>
                  <a:srgbClr val="000000"/>
                </a:solidFill>
                <a:highlight>
                  <a:srgbClr val="F2F2F2"/>
                </a:highlight>
                <a:latin typeface="Consolas" panose="020B0609020204030204" pitchFamily="49" charset="0"/>
                <a:cs typeface="Consolas" panose="020B0609020204030204" pitchFamily="49" charset="0"/>
              </a:rPr>
              <a:t>client.GetAsync</a:t>
            </a:r>
            <a:r>
              <a:rPr lang="en-GB" sz="1800" b="0" dirty="0">
                <a:solidFill>
                  <a:srgbClr val="000000"/>
                </a:solidFill>
                <a:highlight>
                  <a:srgbClr val="F2F2F2"/>
                </a:highlight>
                <a:latin typeface="Consolas" panose="020B0609020204030204" pitchFamily="49" charset="0"/>
                <a:cs typeface="Consolas" panose="020B0609020204030204" pitchFamily="49" charset="0"/>
              </a:rPr>
              <a:t>(</a:t>
            </a:r>
            <a:r>
              <a:rPr lang="en-GB" sz="1800" b="0" dirty="0" err="1">
                <a:solidFill>
                  <a:srgbClr val="000000"/>
                </a:solidFill>
                <a:highlight>
                  <a:srgbClr val="F2F2F2"/>
                </a:highlight>
                <a:latin typeface="Consolas" panose="020B0609020204030204" pitchFamily="49" charset="0"/>
                <a:cs typeface="Consolas" panose="020B0609020204030204" pitchFamily="49" charset="0"/>
              </a:rPr>
              <a:t>uri</a:t>
            </a: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cs typeface="Consolas" panose="020B0609020204030204" pitchFamily="49" charset="0"/>
              </a:rPr>
            </a:b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
            </a:r>
            <a:br>
              <a:rPr lang="en-GB" sz="1800" b="0" dirty="0" smtClean="0">
                <a:solidFill>
                  <a:srgbClr val="000000"/>
                </a:solidFill>
                <a:highlight>
                  <a:srgbClr val="F2F2F2"/>
                </a:highlight>
                <a:latin typeface="Consolas" panose="020B0609020204030204" pitchFamily="49" charset="0"/>
                <a:cs typeface="Consolas" panose="020B0609020204030204" pitchFamily="49" charset="0"/>
              </a:rPr>
            </a:br>
            <a:r>
              <a:rPr lang="en-GB" sz="1800" b="0" dirty="0" smtClean="0">
                <a:solidFill>
                  <a:srgbClr val="008000"/>
                </a:solidFill>
                <a:highlight>
                  <a:srgbClr val="F2F2F2"/>
                </a:highlight>
                <a:latin typeface="Consolas" panose="020B0609020204030204" pitchFamily="49" charset="0"/>
                <a:cs typeface="Consolas" panose="020B0609020204030204" pitchFamily="49" charset="0"/>
              </a:rPr>
              <a:t>// </a:t>
            </a:r>
            <a:r>
              <a:rPr lang="en-GB" sz="1800" b="0" dirty="0">
                <a:solidFill>
                  <a:srgbClr val="008000"/>
                </a:solidFill>
                <a:highlight>
                  <a:srgbClr val="F2F2F2"/>
                </a:highlight>
                <a:latin typeface="Consolas" panose="020B0609020204030204" pitchFamily="49" charset="0"/>
                <a:cs typeface="Consolas" panose="020B0609020204030204" pitchFamily="49" charset="0"/>
              </a:rPr>
              <a:t>get response content </a:t>
            </a:r>
            <a:r>
              <a:rPr lang="en-GB" sz="1800" b="0" dirty="0" smtClean="0">
                <a:solidFill>
                  <a:srgbClr val="008000"/>
                </a:solidFill>
                <a:highlight>
                  <a:srgbClr val="F2F2F2"/>
                </a:highlight>
                <a:latin typeface="Consolas" panose="020B0609020204030204" pitchFamily="49" charset="0"/>
                <a:cs typeface="Consolas" panose="020B0609020204030204" pitchFamily="49" charset="0"/>
              </a:rPr>
              <a:t>length</a:t>
            </a:r>
            <a:br>
              <a:rPr lang="en-GB" sz="1800" b="0" dirty="0" smtClean="0">
                <a:solidFill>
                  <a:srgbClr val="008000"/>
                </a:solidFill>
                <a:highlight>
                  <a:srgbClr val="F2F2F2"/>
                </a:highlight>
                <a:latin typeface="Consolas" panose="020B0609020204030204" pitchFamily="49" charset="0"/>
                <a:cs typeface="Consolas" panose="020B0609020204030204" pitchFamily="49" charset="0"/>
              </a:rPr>
            </a:br>
            <a:r>
              <a:rPr lang="en-GB" sz="1800" b="0" dirty="0" err="1" smtClean="0">
                <a:solidFill>
                  <a:srgbClr val="0000FF"/>
                </a:solidFill>
                <a:highlight>
                  <a:srgbClr val="F2F2F2"/>
                </a:highlight>
                <a:latin typeface="Consolas" panose="020B0609020204030204" pitchFamily="49" charset="0"/>
                <a:cs typeface="Consolas" panose="020B0609020204030204" pitchFamily="49" charset="0"/>
              </a:rPr>
              <a:t>var</a:t>
            </a: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800" b="0" dirty="0">
                <a:solidFill>
                  <a:srgbClr val="000000"/>
                </a:solidFill>
                <a:highlight>
                  <a:srgbClr val="F2F2F2"/>
                </a:highlight>
                <a:latin typeface="Consolas" panose="020B0609020204030204" pitchFamily="49" charset="0"/>
                <a:cs typeface="Consolas" panose="020B0609020204030204" pitchFamily="49" charset="0"/>
              </a:rPr>
              <a:t>length = </a:t>
            </a:r>
            <a:r>
              <a:rPr lang="en-GB" sz="1800" b="0" dirty="0" err="1" smtClean="0">
                <a:solidFill>
                  <a:srgbClr val="000000"/>
                </a:solidFill>
                <a:highlight>
                  <a:srgbClr val="F2F2F2"/>
                </a:highlight>
                <a:latin typeface="Consolas" panose="020B0609020204030204" pitchFamily="49" charset="0"/>
                <a:cs typeface="Consolas" panose="020B0609020204030204" pitchFamily="49" charset="0"/>
              </a:rPr>
              <a:t>response.Content.Headers.ContentLength.Value</a:t>
            </a:r>
            <a:r>
              <a:rPr lang="en-GB" sz="1800" b="0" dirty="0" smtClean="0">
                <a:solidFill>
                  <a:srgbClr val="000000"/>
                </a:solidFill>
                <a:highlight>
                  <a:srgbClr val="F2F2F2"/>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2F2F2"/>
                </a:highlight>
                <a:latin typeface="Consolas" panose="020B0609020204030204" pitchFamily="49" charset="0"/>
                <a:cs typeface="Consolas" panose="020B0609020204030204" pitchFamily="49" charset="0"/>
              </a:rPr>
            </a:br>
            <a:r>
              <a:rPr lang="en-GB" sz="1800" b="0" dirty="0" smtClean="0">
                <a:solidFill>
                  <a:srgbClr val="0000FF"/>
                </a:solidFill>
                <a:highlight>
                  <a:srgbClr val="F2F2F2"/>
                </a:highlight>
                <a:latin typeface="Consolas" panose="020B0609020204030204" pitchFamily="49" charset="0"/>
                <a:cs typeface="Consolas" panose="020B0609020204030204" pitchFamily="49" charset="0"/>
              </a:rPr>
              <a:t>byte</a:t>
            </a:r>
            <a:r>
              <a:rPr lang="en-GB" sz="1800" b="0" dirty="0">
                <a:solidFill>
                  <a:srgbClr val="000000"/>
                </a:solidFill>
                <a:highlight>
                  <a:srgbClr val="F2F2F2"/>
                </a:highlight>
                <a:latin typeface="Consolas" panose="020B0609020204030204" pitchFamily="49" charset="0"/>
                <a:cs typeface="Consolas" panose="020B0609020204030204" pitchFamily="49" charset="0"/>
              </a:rPr>
              <a:t>[] buffer = </a:t>
            </a:r>
            <a:r>
              <a:rPr lang="en-GB" sz="1800" b="0" dirty="0">
                <a:solidFill>
                  <a:srgbClr val="0000FF"/>
                </a:solidFill>
                <a:highlight>
                  <a:srgbClr val="F2F2F2"/>
                </a:highlight>
                <a:latin typeface="Consolas" panose="020B0609020204030204" pitchFamily="49" charset="0"/>
                <a:cs typeface="Consolas" panose="020B0609020204030204" pitchFamily="49" charset="0"/>
              </a:rPr>
              <a:t>new</a:t>
            </a:r>
            <a:r>
              <a:rPr lang="en-GB" sz="1800" b="0" dirty="0">
                <a:solidFill>
                  <a:srgbClr val="000000"/>
                </a:solidFill>
                <a:highlight>
                  <a:srgbClr val="F2F2F2"/>
                </a:highlight>
                <a:latin typeface="Consolas" panose="020B0609020204030204" pitchFamily="49" charset="0"/>
                <a:cs typeface="Consolas" panose="020B0609020204030204" pitchFamily="49" charset="0"/>
              </a:rPr>
              <a:t> </a:t>
            </a:r>
            <a:r>
              <a:rPr lang="en-GB" sz="1800" b="0" dirty="0">
                <a:solidFill>
                  <a:srgbClr val="0000FF"/>
                </a:solidFill>
                <a:highlight>
                  <a:srgbClr val="F2F2F2"/>
                </a:highlight>
                <a:latin typeface="Consolas" panose="020B0609020204030204" pitchFamily="49" charset="0"/>
                <a:cs typeface="Consolas" panose="020B0609020204030204" pitchFamily="49" charset="0"/>
              </a:rPr>
              <a:t>byte</a:t>
            </a:r>
            <a:r>
              <a:rPr lang="en-GB" sz="1800" b="0" dirty="0">
                <a:solidFill>
                  <a:srgbClr val="000000"/>
                </a:solidFill>
                <a:highlight>
                  <a:srgbClr val="F2F2F2"/>
                </a:highlight>
                <a:latin typeface="Consolas" panose="020B0609020204030204" pitchFamily="49" charset="0"/>
                <a:cs typeface="Consolas" panose="020B0609020204030204" pitchFamily="49" charset="0"/>
              </a:rPr>
              <a:t>[length];</a:t>
            </a:r>
            <a:endParaRPr lang="en-US" sz="1800" b="0" dirty="0">
              <a:latin typeface="Consolas" panose="020B0609020204030204" pitchFamily="49" charset="0"/>
              <a:cs typeface="Consolas" panose="020B0609020204030204" pitchFamily="49" charset="0"/>
            </a:endParaRPr>
          </a:p>
          <a:p>
            <a:endParaRPr lang="en-US" sz="1600" b="0" dirty="0">
              <a:latin typeface="Consolas" panose="020B0609020204030204" pitchFamily="49" charset="0"/>
              <a:cs typeface="Consolas" panose="020B0609020204030204" pitchFamily="49" charset="0"/>
            </a:endParaRPr>
          </a:p>
        </p:txBody>
      </p:sp>
      <p:sp>
        <p:nvSpPr>
          <p:cNvPr id="4" name="TextBox 3"/>
          <p:cNvSpPr txBox="1"/>
          <p:nvPr/>
        </p:nvSpPr>
        <p:spPr>
          <a:xfrm>
            <a:off x="448602" y="4941292"/>
            <a:ext cx="8007091" cy="1545984"/>
          </a:xfrm>
          <a:prstGeom prst="rect">
            <a:avLst/>
          </a:prstGeom>
          <a:noFill/>
        </p:spPr>
        <p:txBody>
          <a:bodyPr wrap="square" lIns="179259" tIns="143407" rIns="179259" bIns="143407" rtlCol="0" anchor="t">
            <a:spAutoFit/>
          </a:bodyPr>
          <a:lstStyle/>
          <a:p>
            <a:pPr>
              <a:lnSpc>
                <a:spcPct val="90000"/>
              </a:lnSpc>
              <a:spcAft>
                <a:spcPts val="588"/>
              </a:spcAft>
            </a:pPr>
            <a:r>
              <a:rPr lang="en-US" sz="2666" dirty="0">
                <a:solidFill>
                  <a:schemeClr val="accent4"/>
                </a:solidFill>
                <a:latin typeface="+mj-lt"/>
              </a:rPr>
              <a:t>Headers</a:t>
            </a:r>
          </a:p>
          <a:p>
            <a:pPr>
              <a:lnSpc>
                <a:spcPct val="90000"/>
              </a:lnSpc>
              <a:spcAft>
                <a:spcPts val="588"/>
              </a:spcAft>
            </a:pPr>
            <a:r>
              <a:rPr lang="en-US" sz="1765" dirty="0"/>
              <a:t>Strongly typed headers make setting and getting values simple and safe.</a:t>
            </a:r>
          </a:p>
          <a:p>
            <a:pPr>
              <a:lnSpc>
                <a:spcPct val="90000"/>
              </a:lnSpc>
              <a:spcAft>
                <a:spcPts val="588"/>
              </a:spcAft>
            </a:pPr>
            <a:r>
              <a:rPr lang="en-US" sz="1765" dirty="0"/>
              <a:t>Use the </a:t>
            </a:r>
            <a:r>
              <a:rPr lang="en-US" sz="1765" dirty="0" err="1"/>
              <a:t>TryParseAdd</a:t>
            </a:r>
            <a:r>
              <a:rPr lang="en-US" sz="1765" dirty="0"/>
              <a:t> method to receive a </a:t>
            </a:r>
            <a:r>
              <a:rPr lang="en-US" sz="1765" b="1" dirty="0" err="1"/>
              <a:t>bool</a:t>
            </a:r>
            <a:r>
              <a:rPr lang="en-US" sz="1765" dirty="0"/>
              <a:t> on failure rather than an exception</a:t>
            </a:r>
          </a:p>
        </p:txBody>
      </p:sp>
      <p:sp>
        <p:nvSpPr>
          <p:cNvPr id="5" name="Rectangle 4"/>
          <p:cNvSpPr/>
          <p:nvPr/>
        </p:nvSpPr>
        <p:spPr>
          <a:xfrm>
            <a:off x="8067833" y="560880"/>
            <a:ext cx="3935925" cy="6094758"/>
          </a:xfrm>
          <a:prstGeom prst="rect">
            <a:avLst/>
          </a:prstGeom>
          <a:solidFill>
            <a:schemeClr val="accent3"/>
          </a:solidFill>
          <a:ln w="3175">
            <a:noFill/>
          </a:ln>
          <a:effectLst/>
        </p:spPr>
        <p:style>
          <a:lnRef idx="1">
            <a:schemeClr val="accent1"/>
          </a:lnRef>
          <a:fillRef idx="2">
            <a:schemeClr val="accent1"/>
          </a:fillRef>
          <a:effectRef idx="1">
            <a:schemeClr val="accent1"/>
          </a:effectRef>
          <a:fontRef idx="minor">
            <a:schemeClr val="dk1"/>
          </a:fontRef>
        </p:style>
        <p:txBody>
          <a:bodyPr lIns="119315" tIns="59657" rIns="119315" bIns="59657" rtlCol="0" anchor="t"/>
          <a:lstStyle/>
          <a:p>
            <a:r>
              <a:rPr lang="en-US" sz="2745" dirty="0">
                <a:gradFill>
                  <a:gsLst>
                    <a:gs pos="0">
                      <a:srgbClr val="FFFFFF"/>
                    </a:gs>
                    <a:gs pos="100000">
                      <a:srgbClr val="FFFFFF"/>
                    </a:gs>
                  </a:gsLst>
                  <a:lin ang="5400000" scaled="0"/>
                </a:gradFill>
                <a:latin typeface="+mj-lt"/>
              </a:rPr>
              <a:t>Headers</a:t>
            </a:r>
          </a:p>
          <a:p>
            <a:endParaRPr lang="en-US" sz="1961" dirty="0">
              <a:gradFill>
                <a:gsLst>
                  <a:gs pos="0">
                    <a:srgbClr val="FFFFFF"/>
                  </a:gs>
                  <a:gs pos="100000">
                    <a:srgbClr val="FFFFFF"/>
                  </a:gs>
                </a:gsLst>
                <a:lin ang="5400000" scaled="0"/>
              </a:gradFill>
            </a:endParaRPr>
          </a:p>
        </p:txBody>
      </p:sp>
      <p:graphicFrame>
        <p:nvGraphicFramePr>
          <p:cNvPr id="6" name="Table 5"/>
          <p:cNvGraphicFramePr>
            <a:graphicFrameLocks noGrp="1"/>
          </p:cNvGraphicFramePr>
          <p:nvPr>
            <p:extLst/>
          </p:nvPr>
        </p:nvGraphicFramePr>
        <p:xfrm>
          <a:off x="8336722" y="1277909"/>
          <a:ext cx="3405894" cy="5143010"/>
        </p:xfrm>
        <a:graphic>
          <a:graphicData uri="http://schemas.openxmlformats.org/drawingml/2006/table">
            <a:tbl>
              <a:tblPr firstRow="1" bandRow="1">
                <a:tableStyleId>{2D5ABB26-0587-4C30-8999-92F81FD0307C}</a:tableStyleId>
              </a:tblPr>
              <a:tblGrid>
                <a:gridCol w="1571950">
                  <a:extLst>
                    <a:ext uri="{9D8B030D-6E8A-4147-A177-3AD203B41FA5}">
                      <a16:colId xmlns:a16="http://schemas.microsoft.com/office/drawing/2014/main" val="20000"/>
                    </a:ext>
                  </a:extLst>
                </a:gridCol>
                <a:gridCol w="1833944">
                  <a:extLst>
                    <a:ext uri="{9D8B030D-6E8A-4147-A177-3AD203B41FA5}">
                      <a16:colId xmlns:a16="http://schemas.microsoft.com/office/drawing/2014/main" val="20001"/>
                    </a:ext>
                  </a:extLst>
                </a:gridCol>
              </a:tblGrid>
              <a:tr h="298797">
                <a:tc>
                  <a:txBody>
                    <a:bodyPr/>
                    <a:lstStyle/>
                    <a:p>
                      <a:r>
                        <a:rPr lang="en-US" sz="1400" b="1" dirty="0" smtClean="0">
                          <a:solidFill>
                            <a:schemeClr val="bg1"/>
                          </a:solidFill>
                        </a:rPr>
                        <a:t>Header</a:t>
                      </a:r>
                      <a:endParaRPr lang="en-US" sz="1400" b="1"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dirty="0" smtClean="0">
                          <a:solidFill>
                            <a:schemeClr val="bg1"/>
                          </a:solidFill>
                        </a:rPr>
                        <a:t>Access</a:t>
                      </a:r>
                      <a:endParaRPr lang="en-US" sz="1400" b="1"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68890">
                <a:tc>
                  <a:txBody>
                    <a:bodyPr/>
                    <a:lstStyle/>
                    <a:p>
                      <a:r>
                        <a:rPr lang="en-US" sz="1100" dirty="0" smtClean="0">
                          <a:solidFill>
                            <a:schemeClr val="bg1"/>
                          </a:solidFill>
                        </a:rPr>
                        <a:t>Accept</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 collection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68890">
                <a:tc>
                  <a:txBody>
                    <a:bodyPr/>
                    <a:lstStyle/>
                    <a:p>
                      <a:r>
                        <a:rPr lang="en-US" sz="1100" dirty="0" err="1" smtClean="0">
                          <a:solidFill>
                            <a:schemeClr val="bg1"/>
                          </a:solidFill>
                        </a:rPr>
                        <a:t>AcceptEncoding</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 collection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68890">
                <a:tc>
                  <a:txBody>
                    <a:bodyPr/>
                    <a:lstStyle/>
                    <a:p>
                      <a:r>
                        <a:rPr lang="en-US" sz="1100" dirty="0" err="1" smtClean="0">
                          <a:solidFill>
                            <a:schemeClr val="bg1"/>
                          </a:solidFill>
                        </a:rPr>
                        <a:t>AcceptLanguage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 collection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68890">
                <a:tc>
                  <a:txBody>
                    <a:bodyPr/>
                    <a:lstStyle/>
                    <a:p>
                      <a:r>
                        <a:rPr lang="en-US" sz="1100" dirty="0" smtClean="0">
                          <a:solidFill>
                            <a:schemeClr val="bg1"/>
                          </a:solidFill>
                        </a:rPr>
                        <a:t>Authorization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68890">
                <a:tc>
                  <a:txBody>
                    <a:bodyPr/>
                    <a:lstStyle/>
                    <a:p>
                      <a:r>
                        <a:rPr lang="en-US" sz="1100" dirty="0" err="1" smtClean="0">
                          <a:solidFill>
                            <a:schemeClr val="bg1"/>
                          </a:solidFill>
                        </a:rPr>
                        <a:t>CacheControl</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 collection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68890">
                <a:tc>
                  <a:txBody>
                    <a:bodyPr/>
                    <a:lstStyle/>
                    <a:p>
                      <a:r>
                        <a:rPr lang="en-US" sz="1100" dirty="0" smtClean="0">
                          <a:solidFill>
                            <a:schemeClr val="bg1"/>
                          </a:solidFill>
                        </a:rPr>
                        <a:t>Connection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 collection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68890">
                <a:tc>
                  <a:txBody>
                    <a:bodyPr/>
                    <a:lstStyle/>
                    <a:p>
                      <a:r>
                        <a:rPr lang="en-US" sz="1100" dirty="0" smtClean="0">
                          <a:solidFill>
                            <a:schemeClr val="bg1"/>
                          </a:solidFill>
                        </a:rPr>
                        <a:t>Cookie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 collection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68890">
                <a:tc>
                  <a:txBody>
                    <a:bodyPr/>
                    <a:lstStyle/>
                    <a:p>
                      <a:r>
                        <a:rPr lang="en-US" sz="1100" dirty="0" smtClean="0">
                          <a:solidFill>
                            <a:schemeClr val="bg1"/>
                          </a:solidFill>
                        </a:rPr>
                        <a:t>Date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68890">
                <a:tc>
                  <a:txBody>
                    <a:bodyPr/>
                    <a:lstStyle/>
                    <a:p>
                      <a:r>
                        <a:rPr lang="en-US" sz="1100" dirty="0" smtClean="0">
                          <a:solidFill>
                            <a:schemeClr val="bg1"/>
                          </a:solidFill>
                        </a:rPr>
                        <a:t>Expect</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 collection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68890">
                <a:tc>
                  <a:txBody>
                    <a:bodyPr/>
                    <a:lstStyle/>
                    <a:p>
                      <a:r>
                        <a:rPr lang="en-US" sz="1100" dirty="0" smtClean="0">
                          <a:solidFill>
                            <a:schemeClr val="bg1"/>
                          </a:solidFill>
                        </a:rPr>
                        <a:t>From</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68890">
                <a:tc>
                  <a:txBody>
                    <a:bodyPr/>
                    <a:lstStyle/>
                    <a:p>
                      <a:r>
                        <a:rPr lang="en-US" sz="1100" dirty="0" smtClean="0">
                          <a:solidFill>
                            <a:schemeClr val="bg1"/>
                          </a:solidFill>
                        </a:rPr>
                        <a:t>Host</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68890">
                <a:tc>
                  <a:txBody>
                    <a:bodyPr/>
                    <a:lstStyle/>
                    <a:p>
                      <a:r>
                        <a:rPr lang="en-US" sz="1100" dirty="0" err="1" smtClean="0">
                          <a:solidFill>
                            <a:schemeClr val="bg1"/>
                          </a:solidFill>
                        </a:rPr>
                        <a:t>IfModifiedSince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68890">
                <a:tc>
                  <a:txBody>
                    <a:bodyPr/>
                    <a:lstStyle/>
                    <a:p>
                      <a:r>
                        <a:rPr lang="en-US" sz="1100" dirty="0" err="1" smtClean="0">
                          <a:solidFill>
                            <a:schemeClr val="bg1"/>
                          </a:solidFill>
                        </a:rPr>
                        <a:t>IfUnmodifiedSince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268890">
                <a:tc>
                  <a:txBody>
                    <a:bodyPr/>
                    <a:lstStyle/>
                    <a:p>
                      <a:r>
                        <a:rPr lang="en-US" sz="1100" dirty="0" err="1" smtClean="0">
                          <a:solidFill>
                            <a:schemeClr val="bg1"/>
                          </a:solidFill>
                        </a:rPr>
                        <a:t>MaxForwards</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268890">
                <a:tc>
                  <a:txBody>
                    <a:bodyPr/>
                    <a:lstStyle/>
                    <a:p>
                      <a:r>
                        <a:rPr lang="en-US" sz="1100" dirty="0" err="1" smtClean="0">
                          <a:solidFill>
                            <a:schemeClr val="bg1"/>
                          </a:solidFill>
                        </a:rPr>
                        <a:t>ProxyAuthorization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268890">
                <a:tc>
                  <a:txBody>
                    <a:bodyPr/>
                    <a:lstStyle/>
                    <a:p>
                      <a:r>
                        <a:rPr lang="en-US" sz="1100" dirty="0" err="1" smtClean="0">
                          <a:solidFill>
                            <a:schemeClr val="bg1"/>
                          </a:solidFill>
                        </a:rPr>
                        <a:t>Referer</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268890">
                <a:tc>
                  <a:txBody>
                    <a:bodyPr/>
                    <a:lstStyle/>
                    <a:p>
                      <a:r>
                        <a:rPr lang="en-US" sz="1100" dirty="0" err="1" smtClean="0">
                          <a:solidFill>
                            <a:schemeClr val="bg1"/>
                          </a:solidFill>
                        </a:rPr>
                        <a:t>TransferEncoding</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 collection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268890">
                <a:tc>
                  <a:txBody>
                    <a:bodyPr/>
                    <a:lstStyle/>
                    <a:p>
                      <a:r>
                        <a:rPr lang="en-US" sz="1100" dirty="0" err="1" smtClean="0">
                          <a:solidFill>
                            <a:schemeClr val="bg1"/>
                          </a:solidFill>
                        </a:rPr>
                        <a:t>UserAgent</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bg1"/>
                          </a:solidFill>
                        </a:rPr>
                        <a:t>read/write collection</a:t>
                      </a:r>
                      <a:endParaRPr lang="en-US" sz="1100" dirty="0">
                        <a:solidFill>
                          <a:schemeClr val="bg1"/>
                        </a:solidFill>
                      </a:endParaRPr>
                    </a:p>
                  </a:txBody>
                  <a:tcPr marL="89630" marR="89630" marT="44815" marB="4481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94140589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Sending a request</a:t>
            </a:r>
            <a:endParaRPr lang="en-US" dirty="0"/>
          </a:p>
        </p:txBody>
      </p:sp>
      <p:sp>
        <p:nvSpPr>
          <p:cNvPr id="2" name="Text Placeholder 1"/>
          <p:cNvSpPr>
            <a:spLocks noGrp="1"/>
          </p:cNvSpPr>
          <p:nvPr>
            <p:ph type="body" sz="quarter" idx="10"/>
          </p:nvPr>
        </p:nvSpPr>
        <p:spPr/>
        <p:txBody>
          <a:bodyPr/>
          <a:lstStyle/>
          <a:p>
            <a:endParaRPr lang="en-GB"/>
          </a:p>
        </p:txBody>
      </p:sp>
      <p:sp>
        <p:nvSpPr>
          <p:cNvPr id="4" name="TextBox 3"/>
          <p:cNvSpPr txBox="1"/>
          <p:nvPr/>
        </p:nvSpPr>
        <p:spPr>
          <a:xfrm>
            <a:off x="331379" y="4770257"/>
            <a:ext cx="11604294" cy="1251432"/>
          </a:xfrm>
          <a:prstGeom prst="rect">
            <a:avLst/>
          </a:prstGeom>
          <a:noFill/>
        </p:spPr>
        <p:txBody>
          <a:bodyPr wrap="square" lIns="179259" tIns="143407" rIns="179259" bIns="143407" rtlCol="0" anchor="t">
            <a:spAutoFit/>
          </a:bodyPr>
          <a:lstStyle/>
          <a:p>
            <a:pPr>
              <a:lnSpc>
                <a:spcPct val="90000"/>
              </a:lnSpc>
              <a:spcAft>
                <a:spcPts val="588"/>
              </a:spcAft>
            </a:pPr>
            <a:r>
              <a:rPr lang="en-US" sz="2666" dirty="0" err="1">
                <a:solidFill>
                  <a:schemeClr val="accent4"/>
                </a:solidFill>
                <a:latin typeface="+mj-lt"/>
              </a:rPr>
              <a:t>SendRequestAsync</a:t>
            </a:r>
            <a:endParaRPr lang="en-US" sz="2666" dirty="0">
              <a:solidFill>
                <a:schemeClr val="accent4"/>
              </a:solidFill>
              <a:latin typeface="+mj-lt"/>
            </a:endParaRPr>
          </a:p>
          <a:p>
            <a:pPr>
              <a:lnSpc>
                <a:spcPct val="90000"/>
              </a:lnSpc>
              <a:spcAft>
                <a:spcPts val="588"/>
              </a:spcAft>
            </a:pPr>
            <a:r>
              <a:rPr lang="en-US" sz="1866" dirty="0"/>
              <a:t>The </a:t>
            </a:r>
            <a:r>
              <a:rPr lang="en-US" sz="1866" dirty="0" err="1"/>
              <a:t>HttpClient</a:t>
            </a:r>
            <a:r>
              <a:rPr lang="en-US" sz="1866" dirty="0"/>
              <a:t> includes discrete methods for Put and Post, but you can also use the </a:t>
            </a:r>
            <a:r>
              <a:rPr lang="en-US" sz="1866" dirty="0" err="1"/>
              <a:t>SendRequestAsync</a:t>
            </a:r>
            <a:r>
              <a:rPr lang="en-US" sz="1866" dirty="0"/>
              <a:t> method to make any type of request, including Delete.</a:t>
            </a:r>
          </a:p>
        </p:txBody>
      </p:sp>
      <p:sp>
        <p:nvSpPr>
          <p:cNvPr id="3" name="Rectangle 2"/>
          <p:cNvSpPr/>
          <p:nvPr/>
        </p:nvSpPr>
        <p:spPr>
          <a:xfrm>
            <a:off x="519195" y="1347090"/>
            <a:ext cx="9106429" cy="2987741"/>
          </a:xfrm>
          <a:prstGeom prst="rect">
            <a:avLst/>
          </a:prstGeom>
          <a:solidFill>
            <a:schemeClr val="bg1">
              <a:lumMod val="95000"/>
            </a:schemeClr>
          </a:solidFill>
        </p:spPr>
        <p:txBody>
          <a:bodyPr wrap="square">
            <a:spAutoFit/>
          </a:bodyPr>
          <a:lstStyle/>
          <a:p>
            <a:r>
              <a:rPr lang="en-GB" sz="1568" dirty="0">
                <a:solidFill>
                  <a:srgbClr val="0000FF"/>
                </a:solidFill>
                <a:highlight>
                  <a:srgbClr val="F2F2F2"/>
                </a:highlight>
                <a:latin typeface="Consolas" panose="020B0609020204030204" pitchFamily="49" charset="0"/>
              </a:rPr>
              <a:t>try</a:t>
            </a:r>
            <a:endParaRPr lang="en-GB" sz="1568" dirty="0">
              <a:solidFill>
                <a:srgbClr val="000000"/>
              </a:solidFill>
              <a:highlight>
                <a:srgbClr val="F2F2F2"/>
              </a:highlight>
              <a:latin typeface="Consolas" panose="020B0609020204030204" pitchFamily="49" charset="0"/>
            </a:endParaRPr>
          </a:p>
          <a:p>
            <a:r>
              <a:rPr lang="en-GB" sz="1568" dirty="0">
                <a:solidFill>
                  <a:srgbClr val="000000"/>
                </a:solidFill>
                <a:highlight>
                  <a:srgbClr val="F2F2F2"/>
                </a:highlight>
                <a:latin typeface="Consolas" panose="020B0609020204030204" pitchFamily="49" charset="0"/>
              </a:rPr>
              <a:t>{</a:t>
            </a:r>
          </a:p>
          <a:p>
            <a:r>
              <a:rPr lang="en-GB" sz="1568" dirty="0">
                <a:solidFill>
                  <a:srgbClr val="000000"/>
                </a:solidFill>
                <a:highlight>
                  <a:srgbClr val="F2F2F2"/>
                </a:highlight>
                <a:latin typeface="Consolas" panose="020B0609020204030204" pitchFamily="49" charset="0"/>
              </a:rPr>
              <a:t>    </a:t>
            </a:r>
            <a:r>
              <a:rPr lang="en-GB" sz="1568" dirty="0" err="1">
                <a:solidFill>
                  <a:srgbClr val="0000FF"/>
                </a:solidFill>
                <a:highlight>
                  <a:srgbClr val="F2F2F2"/>
                </a:highlight>
                <a:latin typeface="Consolas" panose="020B0609020204030204" pitchFamily="49" charset="0"/>
              </a:rPr>
              <a:t>var</a:t>
            </a:r>
            <a:r>
              <a:rPr lang="en-GB" sz="1568" dirty="0">
                <a:solidFill>
                  <a:srgbClr val="000000"/>
                </a:solidFill>
                <a:highlight>
                  <a:srgbClr val="F2F2F2"/>
                </a:highlight>
                <a:latin typeface="Consolas" panose="020B0609020204030204" pitchFamily="49" charset="0"/>
              </a:rPr>
              <a:t> client = </a:t>
            </a:r>
            <a:r>
              <a:rPr lang="en-GB" sz="1568" dirty="0">
                <a:solidFill>
                  <a:srgbClr val="0000FF"/>
                </a:solidFill>
                <a:highlight>
                  <a:srgbClr val="F2F2F2"/>
                </a:highlight>
                <a:latin typeface="Consolas" panose="020B0609020204030204" pitchFamily="49" charset="0"/>
              </a:rPr>
              <a:t>new</a:t>
            </a:r>
            <a:r>
              <a:rPr lang="en-GB" sz="1568" dirty="0">
                <a:solidFill>
                  <a:srgbClr val="000000"/>
                </a:solidFill>
                <a:highlight>
                  <a:srgbClr val="F2F2F2"/>
                </a:highlight>
                <a:latin typeface="Consolas" panose="020B0609020204030204" pitchFamily="49" charset="0"/>
              </a:rPr>
              <a:t> </a:t>
            </a:r>
            <a:r>
              <a:rPr lang="en-GB" sz="1568" dirty="0" err="1">
                <a:solidFill>
                  <a:srgbClr val="2B91AF"/>
                </a:solidFill>
                <a:highlight>
                  <a:srgbClr val="F2F2F2"/>
                </a:highlight>
                <a:latin typeface="Consolas" panose="020B0609020204030204" pitchFamily="49" charset="0"/>
              </a:rPr>
              <a:t>HttpClient</a:t>
            </a:r>
            <a:r>
              <a:rPr lang="en-GB" sz="1568" dirty="0">
                <a:solidFill>
                  <a:srgbClr val="000000"/>
                </a:solidFill>
                <a:highlight>
                  <a:srgbClr val="F2F2F2"/>
                </a:highlight>
                <a:latin typeface="Consolas" panose="020B0609020204030204" pitchFamily="49" charset="0"/>
              </a:rPr>
              <a:t>();</a:t>
            </a:r>
          </a:p>
          <a:p>
            <a:r>
              <a:rPr lang="en-GB" sz="1568" dirty="0">
                <a:solidFill>
                  <a:srgbClr val="000000"/>
                </a:solidFill>
                <a:highlight>
                  <a:srgbClr val="F2F2F2"/>
                </a:highlight>
                <a:latin typeface="Consolas" panose="020B0609020204030204" pitchFamily="49" charset="0"/>
              </a:rPr>
              <a:t>    </a:t>
            </a:r>
            <a:r>
              <a:rPr lang="en-GB" sz="1568" dirty="0">
                <a:solidFill>
                  <a:srgbClr val="008000"/>
                </a:solidFill>
                <a:highlight>
                  <a:srgbClr val="F2F2F2"/>
                </a:highlight>
                <a:latin typeface="Consolas" panose="020B0609020204030204" pitchFamily="49" charset="0"/>
              </a:rPr>
              <a:t>// we're sending a delete request</a:t>
            </a:r>
            <a:endParaRPr lang="en-GB" sz="1568" dirty="0">
              <a:solidFill>
                <a:srgbClr val="000000"/>
              </a:solidFill>
              <a:highlight>
                <a:srgbClr val="F2F2F2"/>
              </a:highlight>
              <a:latin typeface="Consolas" panose="020B0609020204030204" pitchFamily="49" charset="0"/>
            </a:endParaRPr>
          </a:p>
          <a:p>
            <a:r>
              <a:rPr lang="en-GB" sz="1568" dirty="0">
                <a:solidFill>
                  <a:srgbClr val="000000"/>
                </a:solidFill>
                <a:highlight>
                  <a:srgbClr val="F2F2F2"/>
                </a:highlight>
                <a:latin typeface="Consolas" panose="020B0609020204030204" pitchFamily="49" charset="0"/>
              </a:rPr>
              <a:t>    </a:t>
            </a:r>
            <a:r>
              <a:rPr lang="en-GB" sz="1568" dirty="0" err="1">
                <a:solidFill>
                  <a:srgbClr val="0000FF"/>
                </a:solidFill>
                <a:highlight>
                  <a:srgbClr val="F2F2F2"/>
                </a:highlight>
                <a:latin typeface="Consolas" panose="020B0609020204030204" pitchFamily="49" charset="0"/>
              </a:rPr>
              <a:t>var</a:t>
            </a:r>
            <a:r>
              <a:rPr lang="en-GB" sz="1568" dirty="0">
                <a:solidFill>
                  <a:srgbClr val="000000"/>
                </a:solidFill>
                <a:highlight>
                  <a:srgbClr val="F2F2F2"/>
                </a:highlight>
                <a:latin typeface="Consolas" panose="020B0609020204030204" pitchFamily="49" charset="0"/>
              </a:rPr>
              <a:t> request = </a:t>
            </a:r>
            <a:r>
              <a:rPr lang="en-GB" sz="1568" dirty="0">
                <a:solidFill>
                  <a:srgbClr val="0000FF"/>
                </a:solidFill>
                <a:highlight>
                  <a:srgbClr val="F2F2F2"/>
                </a:highlight>
                <a:latin typeface="Consolas" panose="020B0609020204030204" pitchFamily="49" charset="0"/>
              </a:rPr>
              <a:t>new</a:t>
            </a:r>
            <a:r>
              <a:rPr lang="en-GB" sz="1568" dirty="0">
                <a:solidFill>
                  <a:srgbClr val="000000"/>
                </a:solidFill>
                <a:highlight>
                  <a:srgbClr val="F2F2F2"/>
                </a:highlight>
                <a:latin typeface="Consolas" panose="020B0609020204030204" pitchFamily="49" charset="0"/>
              </a:rPr>
              <a:t> </a:t>
            </a:r>
            <a:r>
              <a:rPr lang="en-GB" sz="1568" dirty="0" err="1">
                <a:solidFill>
                  <a:srgbClr val="2B91AF"/>
                </a:solidFill>
                <a:highlight>
                  <a:srgbClr val="F2F2F2"/>
                </a:highlight>
                <a:latin typeface="Consolas" panose="020B0609020204030204" pitchFamily="49" charset="0"/>
              </a:rPr>
              <a:t>HttpRequestMessage</a:t>
            </a:r>
            <a:r>
              <a:rPr lang="en-GB" sz="1568" dirty="0">
                <a:solidFill>
                  <a:srgbClr val="000000"/>
                </a:solidFill>
                <a:highlight>
                  <a:srgbClr val="F2F2F2"/>
                </a:highlight>
                <a:latin typeface="Consolas" panose="020B0609020204030204" pitchFamily="49" charset="0"/>
              </a:rPr>
              <a:t>(</a:t>
            </a:r>
            <a:r>
              <a:rPr lang="en-GB" sz="1568" dirty="0" err="1">
                <a:solidFill>
                  <a:srgbClr val="2B91AF"/>
                </a:solidFill>
                <a:highlight>
                  <a:srgbClr val="F2F2F2"/>
                </a:highlight>
                <a:latin typeface="Consolas" panose="020B0609020204030204" pitchFamily="49" charset="0"/>
              </a:rPr>
              <a:t>HttpMethod</a:t>
            </a:r>
            <a:r>
              <a:rPr lang="en-GB" sz="1568" dirty="0" err="1">
                <a:solidFill>
                  <a:srgbClr val="000000"/>
                </a:solidFill>
                <a:highlight>
                  <a:srgbClr val="F2F2F2"/>
                </a:highlight>
                <a:latin typeface="Consolas" panose="020B0609020204030204" pitchFamily="49" charset="0"/>
              </a:rPr>
              <a:t>.Delete</a:t>
            </a:r>
            <a:r>
              <a:rPr lang="en-GB" sz="1568" dirty="0">
                <a:solidFill>
                  <a:srgbClr val="000000"/>
                </a:solidFill>
                <a:highlight>
                  <a:srgbClr val="F2F2F2"/>
                </a:highlight>
                <a:latin typeface="Consolas" panose="020B0609020204030204" pitchFamily="49" charset="0"/>
              </a:rPr>
              <a:t>, </a:t>
            </a:r>
            <a:r>
              <a:rPr lang="en-GB" sz="1568" dirty="0" err="1">
                <a:solidFill>
                  <a:srgbClr val="000000"/>
                </a:solidFill>
                <a:highlight>
                  <a:srgbClr val="F2F2F2"/>
                </a:highlight>
                <a:latin typeface="Consolas" panose="020B0609020204030204" pitchFamily="49" charset="0"/>
              </a:rPr>
              <a:t>uri</a:t>
            </a:r>
            <a:r>
              <a:rPr lang="en-GB" sz="1568" dirty="0">
                <a:solidFill>
                  <a:srgbClr val="000000"/>
                </a:solidFill>
                <a:highlight>
                  <a:srgbClr val="F2F2F2"/>
                </a:highlight>
                <a:latin typeface="Consolas" panose="020B0609020204030204" pitchFamily="49" charset="0"/>
              </a:rPr>
              <a:t>);</a:t>
            </a:r>
          </a:p>
          <a:p>
            <a:r>
              <a:rPr lang="en-GB" sz="1568" dirty="0">
                <a:solidFill>
                  <a:srgbClr val="000000"/>
                </a:solidFill>
                <a:highlight>
                  <a:srgbClr val="F2F2F2"/>
                </a:highlight>
                <a:latin typeface="Consolas" panose="020B0609020204030204" pitchFamily="49" charset="0"/>
              </a:rPr>
              <a:t>    </a:t>
            </a:r>
            <a:r>
              <a:rPr lang="en-GB" sz="1568" dirty="0">
                <a:solidFill>
                  <a:srgbClr val="008000"/>
                </a:solidFill>
                <a:highlight>
                  <a:srgbClr val="F2F2F2"/>
                </a:highlight>
                <a:latin typeface="Consolas" panose="020B0609020204030204" pitchFamily="49" charset="0"/>
              </a:rPr>
              <a:t>// we don't expect a response, but we'll snag it anyway</a:t>
            </a:r>
            <a:endParaRPr lang="en-GB" sz="1568" dirty="0">
              <a:solidFill>
                <a:srgbClr val="000000"/>
              </a:solidFill>
              <a:highlight>
                <a:srgbClr val="F2F2F2"/>
              </a:highlight>
              <a:latin typeface="Consolas" panose="020B0609020204030204" pitchFamily="49" charset="0"/>
            </a:endParaRPr>
          </a:p>
          <a:p>
            <a:r>
              <a:rPr lang="en-GB" sz="1568" dirty="0">
                <a:solidFill>
                  <a:srgbClr val="000000"/>
                </a:solidFill>
                <a:highlight>
                  <a:srgbClr val="F2F2F2"/>
                </a:highlight>
                <a:latin typeface="Consolas" panose="020B0609020204030204" pitchFamily="49" charset="0"/>
              </a:rPr>
              <a:t>    </a:t>
            </a:r>
            <a:r>
              <a:rPr lang="en-GB" sz="1568" dirty="0" err="1">
                <a:solidFill>
                  <a:srgbClr val="0000FF"/>
                </a:solidFill>
                <a:highlight>
                  <a:srgbClr val="F2F2F2"/>
                </a:highlight>
                <a:latin typeface="Consolas" panose="020B0609020204030204" pitchFamily="49" charset="0"/>
              </a:rPr>
              <a:t>var</a:t>
            </a:r>
            <a:r>
              <a:rPr lang="en-GB" sz="1568" dirty="0">
                <a:solidFill>
                  <a:srgbClr val="000000"/>
                </a:solidFill>
                <a:highlight>
                  <a:srgbClr val="F2F2F2"/>
                </a:highlight>
                <a:latin typeface="Consolas" panose="020B0609020204030204" pitchFamily="49" charset="0"/>
              </a:rPr>
              <a:t> response = </a:t>
            </a:r>
            <a:r>
              <a:rPr lang="en-GB" sz="1568" dirty="0">
                <a:solidFill>
                  <a:srgbClr val="0000FF"/>
                </a:solidFill>
                <a:highlight>
                  <a:srgbClr val="F2F2F2"/>
                </a:highlight>
                <a:latin typeface="Consolas" panose="020B0609020204030204" pitchFamily="49" charset="0"/>
              </a:rPr>
              <a:t>await</a:t>
            </a:r>
            <a:r>
              <a:rPr lang="en-GB" sz="1568" dirty="0">
                <a:solidFill>
                  <a:srgbClr val="000000"/>
                </a:solidFill>
                <a:highlight>
                  <a:srgbClr val="F2F2F2"/>
                </a:highlight>
                <a:latin typeface="Consolas" panose="020B0609020204030204" pitchFamily="49" charset="0"/>
              </a:rPr>
              <a:t> </a:t>
            </a:r>
            <a:r>
              <a:rPr lang="en-GB" sz="1568" dirty="0" err="1">
                <a:solidFill>
                  <a:srgbClr val="000000"/>
                </a:solidFill>
                <a:highlight>
                  <a:srgbClr val="F2F2F2"/>
                </a:highlight>
                <a:latin typeface="Consolas" panose="020B0609020204030204" pitchFamily="49" charset="0"/>
              </a:rPr>
              <a:t>client.SendRequestAsync</a:t>
            </a:r>
            <a:r>
              <a:rPr lang="en-GB" sz="1568" dirty="0">
                <a:solidFill>
                  <a:srgbClr val="000000"/>
                </a:solidFill>
                <a:highlight>
                  <a:srgbClr val="F2F2F2"/>
                </a:highlight>
                <a:latin typeface="Consolas" panose="020B0609020204030204" pitchFamily="49" charset="0"/>
              </a:rPr>
              <a:t>(request);</a:t>
            </a:r>
          </a:p>
          <a:p>
            <a:r>
              <a:rPr lang="en-GB" sz="1568" dirty="0">
                <a:solidFill>
                  <a:srgbClr val="000000"/>
                </a:solidFill>
                <a:highlight>
                  <a:srgbClr val="F2F2F2"/>
                </a:highlight>
                <a:latin typeface="Consolas" panose="020B0609020204030204" pitchFamily="49" charset="0"/>
              </a:rPr>
              <a:t>    </a:t>
            </a:r>
            <a:r>
              <a:rPr lang="en-GB" sz="1568" dirty="0">
                <a:solidFill>
                  <a:srgbClr val="008000"/>
                </a:solidFill>
                <a:highlight>
                  <a:srgbClr val="F2F2F2"/>
                </a:highlight>
                <a:latin typeface="Consolas" panose="020B0609020204030204" pitchFamily="49" charset="0"/>
              </a:rPr>
              <a:t>// display result code</a:t>
            </a:r>
            <a:endParaRPr lang="en-GB" sz="1568" dirty="0">
              <a:solidFill>
                <a:srgbClr val="000000"/>
              </a:solidFill>
              <a:highlight>
                <a:srgbClr val="F2F2F2"/>
              </a:highlight>
              <a:latin typeface="Consolas" panose="020B0609020204030204" pitchFamily="49" charset="0"/>
            </a:endParaRPr>
          </a:p>
          <a:p>
            <a:r>
              <a:rPr lang="en-GB" sz="1568" dirty="0">
                <a:solidFill>
                  <a:srgbClr val="000000"/>
                </a:solidFill>
                <a:highlight>
                  <a:srgbClr val="F2F2F2"/>
                </a:highlight>
                <a:latin typeface="Consolas" panose="020B0609020204030204" pitchFamily="49" charset="0"/>
              </a:rPr>
              <a:t>    </a:t>
            </a:r>
            <a:r>
              <a:rPr lang="en-GB" sz="1568" dirty="0" err="1">
                <a:solidFill>
                  <a:srgbClr val="000000"/>
                </a:solidFill>
                <a:highlight>
                  <a:srgbClr val="F2F2F2"/>
                </a:highlight>
                <a:latin typeface="Consolas" panose="020B0609020204030204" pitchFamily="49" charset="0"/>
              </a:rPr>
              <a:t>HeadersText.Text</a:t>
            </a:r>
            <a:r>
              <a:rPr lang="en-GB" sz="1568" dirty="0">
                <a:solidFill>
                  <a:srgbClr val="000000"/>
                </a:solidFill>
                <a:highlight>
                  <a:srgbClr val="F2F2F2"/>
                </a:highlight>
                <a:latin typeface="Consolas" panose="020B0609020204030204" pitchFamily="49" charset="0"/>
              </a:rPr>
              <a:t> = </a:t>
            </a:r>
            <a:r>
              <a:rPr lang="en-GB" sz="1568" dirty="0">
                <a:solidFill>
                  <a:srgbClr val="A31515"/>
                </a:solidFill>
                <a:highlight>
                  <a:srgbClr val="F2F2F2"/>
                </a:highlight>
                <a:latin typeface="Consolas" panose="020B0609020204030204" pitchFamily="49" charset="0"/>
              </a:rPr>
              <a:t>"Status: "</a:t>
            </a:r>
            <a:r>
              <a:rPr lang="en-GB" sz="1568" dirty="0">
                <a:solidFill>
                  <a:srgbClr val="000000"/>
                </a:solidFill>
                <a:highlight>
                  <a:srgbClr val="F2F2F2"/>
                </a:highlight>
                <a:latin typeface="Consolas" panose="020B0609020204030204" pitchFamily="49" charset="0"/>
              </a:rPr>
              <a:t> + </a:t>
            </a:r>
            <a:r>
              <a:rPr lang="en-GB" sz="1568" dirty="0" err="1">
                <a:solidFill>
                  <a:srgbClr val="000000"/>
                </a:solidFill>
                <a:highlight>
                  <a:srgbClr val="F2F2F2"/>
                </a:highlight>
                <a:latin typeface="Consolas" panose="020B0609020204030204" pitchFamily="49" charset="0"/>
              </a:rPr>
              <a:t>response.StatusCode</a:t>
            </a:r>
            <a:r>
              <a:rPr lang="en-GB" sz="1568" dirty="0">
                <a:solidFill>
                  <a:srgbClr val="000000"/>
                </a:solidFill>
                <a:highlight>
                  <a:srgbClr val="F2F2F2"/>
                </a:highlight>
                <a:latin typeface="Consolas" panose="020B0609020204030204" pitchFamily="49" charset="0"/>
              </a:rPr>
              <a:t> + </a:t>
            </a:r>
            <a:r>
              <a:rPr lang="en-GB" sz="1568" dirty="0">
                <a:solidFill>
                  <a:srgbClr val="A31515"/>
                </a:solidFill>
                <a:highlight>
                  <a:srgbClr val="F2F2F2"/>
                </a:highlight>
                <a:latin typeface="Consolas" panose="020B0609020204030204" pitchFamily="49" charset="0"/>
              </a:rPr>
              <a:t>"\n"</a:t>
            </a:r>
            <a:r>
              <a:rPr lang="en-GB" sz="1568" dirty="0">
                <a:solidFill>
                  <a:srgbClr val="000000"/>
                </a:solidFill>
                <a:highlight>
                  <a:srgbClr val="F2F2F2"/>
                </a:highlight>
                <a:latin typeface="Consolas" panose="020B0609020204030204" pitchFamily="49" charset="0"/>
              </a:rPr>
              <a:t>;</a:t>
            </a:r>
          </a:p>
          <a:p>
            <a:r>
              <a:rPr lang="en-GB" sz="1568" dirty="0">
                <a:solidFill>
                  <a:srgbClr val="000000"/>
                </a:solidFill>
                <a:highlight>
                  <a:srgbClr val="F2F2F2"/>
                </a:highlight>
                <a:latin typeface="Consolas" panose="020B0609020204030204" pitchFamily="49" charset="0"/>
              </a:rPr>
              <a:t>}</a:t>
            </a:r>
          </a:p>
          <a:p>
            <a:r>
              <a:rPr lang="en-GB" sz="1568" dirty="0">
                <a:solidFill>
                  <a:srgbClr val="0000FF"/>
                </a:solidFill>
                <a:highlight>
                  <a:srgbClr val="F2F2F2"/>
                </a:highlight>
                <a:latin typeface="Consolas" panose="020B0609020204030204" pitchFamily="49" charset="0"/>
              </a:rPr>
              <a:t>catch</a:t>
            </a:r>
            <a:r>
              <a:rPr lang="en-GB" sz="1568" dirty="0">
                <a:solidFill>
                  <a:srgbClr val="000000"/>
                </a:solidFill>
                <a:highlight>
                  <a:srgbClr val="F2F2F2"/>
                </a:highlight>
                <a:latin typeface="Consolas" panose="020B0609020204030204" pitchFamily="49" charset="0"/>
              </a:rPr>
              <a:t> (</a:t>
            </a:r>
            <a:r>
              <a:rPr lang="en-GB" sz="1568" dirty="0">
                <a:solidFill>
                  <a:srgbClr val="2B91AF"/>
                </a:solidFill>
                <a:highlight>
                  <a:srgbClr val="F2F2F2"/>
                </a:highlight>
                <a:latin typeface="Consolas" panose="020B0609020204030204" pitchFamily="49" charset="0"/>
              </a:rPr>
              <a:t>Exception</a:t>
            </a:r>
            <a:r>
              <a:rPr lang="en-GB" sz="1568" dirty="0">
                <a:solidFill>
                  <a:srgbClr val="000000"/>
                </a:solidFill>
                <a:highlight>
                  <a:srgbClr val="F2F2F2"/>
                </a:highlight>
                <a:latin typeface="Consolas" panose="020B0609020204030204" pitchFamily="49" charset="0"/>
              </a:rPr>
              <a:t> ex) </a:t>
            </a:r>
          </a:p>
          <a:p>
            <a:r>
              <a:rPr lang="en-GB" sz="1568" dirty="0">
                <a:solidFill>
                  <a:srgbClr val="000000"/>
                </a:solidFill>
                <a:highlight>
                  <a:srgbClr val="F2F2F2"/>
                </a:highlight>
                <a:latin typeface="Consolas" panose="020B0609020204030204" pitchFamily="49" charset="0"/>
              </a:rPr>
              <a:t>{ … }</a:t>
            </a:r>
            <a:endParaRPr lang="en-GB" sz="1568" dirty="0"/>
          </a:p>
        </p:txBody>
      </p:sp>
      <p:sp>
        <p:nvSpPr>
          <p:cNvPr id="5" name="Rectangle 4"/>
          <p:cNvSpPr/>
          <p:nvPr/>
        </p:nvSpPr>
        <p:spPr>
          <a:xfrm>
            <a:off x="9333589" y="831801"/>
            <a:ext cx="2591492" cy="4122925"/>
          </a:xfrm>
          <a:prstGeom prst="rect">
            <a:avLst/>
          </a:prstGeom>
          <a:solidFill>
            <a:schemeClr val="accent3"/>
          </a:solidFill>
          <a:ln w="3175">
            <a:noFill/>
          </a:ln>
          <a:effectLst/>
        </p:spPr>
        <p:style>
          <a:lnRef idx="1">
            <a:schemeClr val="accent1"/>
          </a:lnRef>
          <a:fillRef idx="2">
            <a:schemeClr val="accent1"/>
          </a:fillRef>
          <a:effectRef idx="1">
            <a:schemeClr val="accent1"/>
          </a:effectRef>
          <a:fontRef idx="minor">
            <a:schemeClr val="dk1"/>
          </a:fontRef>
        </p:style>
        <p:txBody>
          <a:bodyPr lIns="119315" tIns="59657" rIns="119315" bIns="59657" rtlCol="0" anchor="t"/>
          <a:lstStyle/>
          <a:p>
            <a:r>
              <a:rPr lang="en-US" sz="2745" dirty="0" err="1">
                <a:gradFill>
                  <a:gsLst>
                    <a:gs pos="0">
                      <a:srgbClr val="FFFFFF"/>
                    </a:gs>
                    <a:gs pos="100000">
                      <a:srgbClr val="FFFFFF"/>
                    </a:gs>
                  </a:gsLst>
                  <a:lin ang="5400000" scaled="0"/>
                </a:gradFill>
                <a:latin typeface="+mj-lt"/>
              </a:rPr>
              <a:t>HttpMethod</a:t>
            </a:r>
            <a:endParaRPr lang="en-US" sz="3137" dirty="0">
              <a:gradFill>
                <a:gsLst>
                  <a:gs pos="0">
                    <a:srgbClr val="FFFFFF"/>
                  </a:gs>
                  <a:gs pos="100000">
                    <a:srgbClr val="FFFFFF"/>
                  </a:gs>
                </a:gsLst>
                <a:lin ang="5400000" scaled="0"/>
              </a:gradFill>
              <a:latin typeface="+mj-lt"/>
            </a:endParaRPr>
          </a:p>
          <a:p>
            <a:endParaRPr lang="en-US" sz="1961" dirty="0">
              <a:gradFill>
                <a:gsLst>
                  <a:gs pos="0">
                    <a:srgbClr val="FFFFFF"/>
                  </a:gs>
                  <a:gs pos="100000">
                    <a:srgbClr val="FFFFFF"/>
                  </a:gs>
                </a:gsLst>
                <a:lin ang="5400000" scaled="0"/>
              </a:gradFill>
            </a:endParaRPr>
          </a:p>
          <a:p>
            <a:r>
              <a:rPr lang="en-US" sz="1766" dirty="0">
                <a:solidFill>
                  <a:schemeClr val="accent3">
                    <a:lumMod val="20000"/>
                    <a:lumOff val="80000"/>
                  </a:schemeClr>
                </a:solidFill>
              </a:rPr>
              <a:t>Delete</a:t>
            </a:r>
          </a:p>
          <a:p>
            <a:r>
              <a:rPr lang="en-US" sz="1766" dirty="0">
                <a:solidFill>
                  <a:schemeClr val="accent3">
                    <a:lumMod val="20000"/>
                    <a:lumOff val="80000"/>
                  </a:schemeClr>
                </a:solidFill>
              </a:rPr>
              <a:t>Get</a:t>
            </a:r>
          </a:p>
          <a:p>
            <a:r>
              <a:rPr lang="en-US" sz="1766" dirty="0">
                <a:solidFill>
                  <a:schemeClr val="accent3">
                    <a:lumMod val="20000"/>
                    <a:lumOff val="80000"/>
                  </a:schemeClr>
                </a:solidFill>
              </a:rPr>
              <a:t>Head</a:t>
            </a:r>
          </a:p>
          <a:p>
            <a:r>
              <a:rPr lang="en-US" sz="1766" dirty="0">
                <a:solidFill>
                  <a:schemeClr val="accent3">
                    <a:lumMod val="20000"/>
                    <a:lumOff val="80000"/>
                  </a:schemeClr>
                </a:solidFill>
              </a:rPr>
              <a:t>Options</a:t>
            </a:r>
          </a:p>
          <a:p>
            <a:r>
              <a:rPr lang="en-US" sz="1766" dirty="0">
                <a:solidFill>
                  <a:schemeClr val="accent3">
                    <a:lumMod val="20000"/>
                    <a:lumOff val="80000"/>
                  </a:schemeClr>
                </a:solidFill>
              </a:rPr>
              <a:t>Patch</a:t>
            </a:r>
          </a:p>
          <a:p>
            <a:r>
              <a:rPr lang="en-US" sz="1766" dirty="0">
                <a:solidFill>
                  <a:schemeClr val="accent3">
                    <a:lumMod val="20000"/>
                    <a:lumOff val="80000"/>
                  </a:schemeClr>
                </a:solidFill>
              </a:rPr>
              <a:t>Post</a:t>
            </a:r>
          </a:p>
          <a:p>
            <a:r>
              <a:rPr lang="en-US" sz="1766" dirty="0">
                <a:solidFill>
                  <a:schemeClr val="accent3">
                    <a:lumMod val="20000"/>
                    <a:lumOff val="80000"/>
                  </a:schemeClr>
                </a:solidFill>
              </a:rPr>
              <a:t>Put</a:t>
            </a:r>
          </a:p>
          <a:p>
            <a:endParaRPr lang="en-US" sz="1766" dirty="0">
              <a:solidFill>
                <a:schemeClr val="accent3">
                  <a:lumMod val="20000"/>
                  <a:lumOff val="80000"/>
                </a:schemeClr>
              </a:solidFill>
            </a:endParaRPr>
          </a:p>
          <a:p>
            <a:r>
              <a:rPr lang="en-US" sz="1766" dirty="0">
                <a:solidFill>
                  <a:schemeClr val="accent3">
                    <a:lumMod val="20000"/>
                    <a:lumOff val="80000"/>
                  </a:schemeClr>
                </a:solidFill>
              </a:rPr>
              <a:t>Also, new </a:t>
            </a:r>
            <a:r>
              <a:rPr lang="en-US" sz="1766" dirty="0" err="1">
                <a:solidFill>
                  <a:schemeClr val="accent3">
                    <a:lumMod val="20000"/>
                    <a:lumOff val="80000"/>
                  </a:schemeClr>
                </a:solidFill>
              </a:rPr>
              <a:t>HttpMethod</a:t>
            </a:r>
            <a:r>
              <a:rPr lang="en-US" sz="1766" dirty="0">
                <a:solidFill>
                  <a:schemeClr val="accent3">
                    <a:lumMod val="20000"/>
                    <a:lumOff val="80000"/>
                  </a:schemeClr>
                </a:solidFill>
              </a:rPr>
              <a:t>(string) for your own methods</a:t>
            </a:r>
          </a:p>
        </p:txBody>
      </p:sp>
    </p:spTree>
    <p:extLst>
      <p:ext uri="{BB962C8B-B14F-4D97-AF65-F5344CB8AC3E}">
        <p14:creationId xmlns:p14="http://schemas.microsoft.com/office/powerpoint/2010/main" val="394280105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sz="quarter" idx="10"/>
          </p:nvPr>
        </p:nvSpPr>
        <p:spPr/>
        <p:txBody>
          <a:bodyPr/>
          <a:lstStyle/>
          <a:p>
            <a:r>
              <a:rPr lang="en-US" dirty="0" smtClean="0"/>
              <a:t>demo</a:t>
            </a:r>
            <a:endParaRPr lang="en-US" dirty="0"/>
          </a:p>
        </p:txBody>
      </p:sp>
      <p:sp>
        <p:nvSpPr>
          <p:cNvPr id="4" name="Title 3"/>
          <p:cNvSpPr>
            <a:spLocks noGrp="1"/>
          </p:cNvSpPr>
          <p:nvPr>
            <p:ph type="ctrTitle"/>
          </p:nvPr>
        </p:nvSpPr>
        <p:spPr/>
        <p:txBody>
          <a:bodyPr/>
          <a:lstStyle/>
          <a:p>
            <a:r>
              <a:rPr lang="en-US" dirty="0" err="1" smtClean="0"/>
              <a:t>HttpClient</a:t>
            </a:r>
            <a:r>
              <a:rPr lang="en-US" dirty="0" smtClean="0"/>
              <a:t> basics</a:t>
            </a:r>
            <a:endParaRPr lang="en-US" dirty="0"/>
          </a:p>
        </p:txBody>
      </p:sp>
    </p:spTree>
    <p:extLst>
      <p:ext uri="{BB962C8B-B14F-4D97-AF65-F5344CB8AC3E}">
        <p14:creationId xmlns:p14="http://schemas.microsoft.com/office/powerpoint/2010/main" val="19512297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ttpClien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562483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cookies</a:t>
            </a:r>
            <a:endParaRPr lang="en-US" dirty="0"/>
          </a:p>
        </p:txBody>
      </p:sp>
      <p:sp>
        <p:nvSpPr>
          <p:cNvPr id="3" name="Text Placeholder 2"/>
          <p:cNvSpPr>
            <a:spLocks noGrp="1"/>
          </p:cNvSpPr>
          <p:nvPr>
            <p:ph type="body" sz="quarter" idx="10"/>
          </p:nvPr>
        </p:nvSpPr>
        <p:spPr/>
        <p:txBody>
          <a:bodyPr/>
          <a:lstStyle/>
          <a:p>
            <a:pPr>
              <a:lnSpc>
                <a:spcPct val="107000"/>
              </a:lnSpc>
              <a:spcAft>
                <a:spcPts val="800"/>
              </a:spcAft>
            </a:pPr>
            <a:r>
              <a:rPr lang="nn-NO" sz="1800" b="0" dirty="0">
                <a:solidFill>
                  <a:srgbClr val="0000FF"/>
                </a:solidFill>
                <a:highlight>
                  <a:srgbClr val="FFFFFF"/>
                </a:highlight>
                <a:latin typeface="Consolas" panose="020B0609020204030204" pitchFamily="49" charset="0"/>
                <a:cs typeface="Consolas" panose="020B0609020204030204" pitchFamily="49" charset="0"/>
              </a:rPr>
              <a:t>var</a:t>
            </a:r>
            <a:r>
              <a:rPr lang="nn-NO" sz="1800" b="0" dirty="0">
                <a:solidFill>
                  <a:srgbClr val="000000"/>
                </a:solidFill>
                <a:highlight>
                  <a:srgbClr val="FFFFFF"/>
                </a:highlight>
                <a:latin typeface="Consolas" panose="020B0609020204030204" pitchFamily="49" charset="0"/>
                <a:cs typeface="Consolas" panose="020B0609020204030204" pitchFamily="49" charset="0"/>
              </a:rPr>
              <a:t> uri = </a:t>
            </a:r>
            <a:r>
              <a:rPr lang="nn-NO" sz="1800" b="0" dirty="0">
                <a:solidFill>
                  <a:srgbClr val="0000FF"/>
                </a:solidFill>
                <a:highlight>
                  <a:srgbClr val="FFFFFF"/>
                </a:highlight>
                <a:latin typeface="Consolas" panose="020B0609020204030204" pitchFamily="49" charset="0"/>
                <a:cs typeface="Consolas" panose="020B0609020204030204" pitchFamily="49" charset="0"/>
              </a:rPr>
              <a:t>new</a:t>
            </a:r>
            <a:r>
              <a:rPr lang="nn-NO" sz="1800" b="0" dirty="0">
                <a:solidFill>
                  <a:srgbClr val="000000"/>
                </a:solidFill>
                <a:highlight>
                  <a:srgbClr val="FFFFFF"/>
                </a:highlight>
                <a:latin typeface="Consolas" panose="020B0609020204030204" pitchFamily="49" charset="0"/>
                <a:cs typeface="Consolas" panose="020B0609020204030204" pitchFamily="49" charset="0"/>
              </a:rPr>
              <a:t> </a:t>
            </a:r>
            <a:r>
              <a:rPr lang="nn-NO" sz="1800" b="0" dirty="0">
                <a:solidFill>
                  <a:srgbClr val="2B91AF"/>
                </a:solidFill>
                <a:highlight>
                  <a:srgbClr val="FFFFFF"/>
                </a:highlight>
                <a:latin typeface="Consolas" panose="020B0609020204030204" pitchFamily="49" charset="0"/>
                <a:cs typeface="Consolas" panose="020B0609020204030204" pitchFamily="49" charset="0"/>
              </a:rPr>
              <a:t>Uri</a:t>
            </a:r>
            <a:r>
              <a:rPr lang="nn-NO" sz="1800" b="0" dirty="0">
                <a:solidFill>
                  <a:srgbClr val="000000"/>
                </a:solidFill>
                <a:highlight>
                  <a:srgbClr val="FFFFFF"/>
                </a:highlight>
                <a:latin typeface="Consolas" panose="020B0609020204030204" pitchFamily="49" charset="0"/>
                <a:cs typeface="Consolas" panose="020B0609020204030204" pitchFamily="49" charset="0"/>
              </a:rPr>
              <a:t>(</a:t>
            </a:r>
            <a:r>
              <a:rPr lang="nn-NO" sz="1800" b="0" dirty="0">
                <a:solidFill>
                  <a:srgbClr val="A31515"/>
                </a:solidFill>
                <a:highlight>
                  <a:srgbClr val="FFFFFF"/>
                </a:highlight>
                <a:latin typeface="Consolas" panose="020B0609020204030204" pitchFamily="49" charset="0"/>
                <a:cs typeface="Consolas" panose="020B0609020204030204" pitchFamily="49" charset="0"/>
              </a:rPr>
              <a:t>"http://example.com/customers/1</a:t>
            </a:r>
            <a:r>
              <a:rPr lang="nn-NO" sz="1800" b="0" dirty="0" smtClean="0">
                <a:solidFill>
                  <a:srgbClr val="A31515"/>
                </a:solidFill>
                <a:highlight>
                  <a:srgbClr val="FFFFFF"/>
                </a:highlight>
                <a:latin typeface="Consolas" panose="020B0609020204030204" pitchFamily="49" charset="0"/>
                <a:cs typeface="Consolas" panose="020B0609020204030204" pitchFamily="49" charset="0"/>
              </a:rPr>
              <a:t>"</a:t>
            </a:r>
            <a:r>
              <a:rPr lang="nn-NO" sz="1800" b="0" dirty="0" smtClean="0">
                <a:solidFill>
                  <a:srgbClr val="000000"/>
                </a:solidFill>
                <a:highlight>
                  <a:srgbClr val="FFFFFF"/>
                </a:highlight>
                <a:latin typeface="Consolas" panose="020B0609020204030204" pitchFamily="49" charset="0"/>
                <a:cs typeface="Consolas" panose="020B0609020204030204" pitchFamily="49" charset="0"/>
              </a:rPr>
              <a:t>);</a:t>
            </a:r>
            <a:br>
              <a:rPr lang="nn-NO" sz="1800" b="0" dirty="0" smtClean="0">
                <a:solidFill>
                  <a:srgbClr val="000000"/>
                </a:solidFill>
                <a:highlight>
                  <a:srgbClr val="FFFFFF"/>
                </a:highlight>
                <a:latin typeface="Consolas" panose="020B0609020204030204" pitchFamily="49" charset="0"/>
                <a:cs typeface="Consolas" panose="020B0609020204030204" pitchFamily="49" charset="0"/>
              </a:rPr>
            </a:b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FF"/>
                </a:solidFill>
                <a:highlight>
                  <a:srgbClr val="FFFFFF"/>
                </a:highlight>
                <a:latin typeface="Consolas" panose="020B0609020204030204" pitchFamily="49" charset="0"/>
                <a:cs typeface="Consolas" panose="020B0609020204030204" pitchFamily="49" charset="0"/>
              </a:rPr>
              <a:t>try</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baseFilter</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a:solidFill>
                  <a:srgbClr val="0000FF"/>
                </a:solidFill>
                <a:highlight>
                  <a:srgbClr val="FFFFFF"/>
                </a:highlight>
                <a:latin typeface="Consolas" panose="020B0609020204030204" pitchFamily="49" charset="0"/>
                <a:cs typeface="Consolas" panose="020B0609020204030204" pitchFamily="49" charset="0"/>
              </a:rPr>
              <a:t>new</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2B91AF"/>
                </a:solidFill>
                <a:highlight>
                  <a:srgbClr val="FFFFFF"/>
                </a:highlight>
                <a:latin typeface="Consolas" panose="020B0609020204030204" pitchFamily="49" charset="0"/>
                <a:cs typeface="Consolas" panose="020B0609020204030204" pitchFamily="49" charset="0"/>
              </a:rPr>
              <a:t>HttpBaseProtocolFilter</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cookieManager</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baseFilter.CookieManager</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cookie = </a:t>
            </a:r>
            <a:r>
              <a:rPr lang="en-GB" sz="1800" b="0" dirty="0">
                <a:solidFill>
                  <a:srgbClr val="0000FF"/>
                </a:solidFill>
                <a:highlight>
                  <a:srgbClr val="FFFFFF"/>
                </a:highlight>
                <a:latin typeface="Consolas" panose="020B0609020204030204" pitchFamily="49" charset="0"/>
                <a:cs typeface="Consolas" panose="020B0609020204030204" pitchFamily="49" charset="0"/>
              </a:rPr>
              <a:t>new</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2B91AF"/>
                </a:solidFill>
                <a:highlight>
                  <a:srgbClr val="FFFFFF"/>
                </a:highlight>
                <a:latin typeface="Consolas" panose="020B0609020204030204" pitchFamily="49" charset="0"/>
                <a:cs typeface="Consolas" panose="020B0609020204030204" pitchFamily="49" charset="0"/>
              </a:rPr>
              <a:t>HttpCookie</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solidFill>
                  <a:srgbClr val="A31515"/>
                </a:solidFill>
                <a:highlight>
                  <a:srgbClr val="FFFFFF"/>
                </a:highlight>
                <a:latin typeface="Consolas" panose="020B0609020204030204" pitchFamily="49" charset="0"/>
                <a:cs typeface="Consolas" panose="020B0609020204030204" pitchFamily="49" charset="0"/>
              </a:rPr>
              <a:t>"</a:t>
            </a:r>
            <a:r>
              <a:rPr lang="en-GB" sz="1800" b="0" dirty="0" err="1">
                <a:solidFill>
                  <a:srgbClr val="A31515"/>
                </a:solidFill>
                <a:highlight>
                  <a:srgbClr val="FFFFFF"/>
                </a:highlight>
                <a:latin typeface="Consolas" panose="020B0609020204030204" pitchFamily="49" charset="0"/>
                <a:cs typeface="Consolas" panose="020B0609020204030204" pitchFamily="49" charset="0"/>
              </a:rPr>
              <a:t>favoriteColor</a:t>
            </a:r>
            <a:r>
              <a:rPr lang="en-GB" sz="1800" b="0" dirty="0">
                <a:solidFill>
                  <a:srgbClr val="A31515"/>
                </a:solidFill>
                <a:highlight>
                  <a:srgbClr val="FFFFFF"/>
                </a:highlight>
                <a:latin typeface="Consolas" panose="020B0609020204030204" pitchFamily="49" charset="0"/>
                <a:cs typeface="Consolas" panose="020B0609020204030204" pitchFamily="49" charset="0"/>
              </a:rPr>
              <a:t>"</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a:solidFill>
                  <a:srgbClr val="A31515"/>
                </a:solidFill>
                <a:highlight>
                  <a:srgbClr val="FFFFFF"/>
                </a:highlight>
                <a:latin typeface="Consolas" panose="020B0609020204030204" pitchFamily="49" charset="0"/>
                <a:cs typeface="Consolas" panose="020B0609020204030204" pitchFamily="49" charset="0"/>
              </a:rPr>
              <a:t>".example.com"</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a:solidFill>
                  <a:srgbClr val="A31515"/>
                </a:solidFill>
                <a:highlight>
                  <a:srgbClr val="FFFFFF"/>
                </a:highlight>
                <a:latin typeface="Consolas" panose="020B0609020204030204" pitchFamily="49" charset="0"/>
                <a:cs typeface="Consolas" panose="020B0609020204030204" pitchFamily="49" charset="0"/>
              </a:rPr>
              <a:t>"/"</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 Value = </a:t>
            </a:r>
            <a:r>
              <a:rPr lang="en-GB" sz="1800" b="0" dirty="0">
                <a:solidFill>
                  <a:srgbClr val="A31515"/>
                </a:solidFill>
                <a:highlight>
                  <a:srgbClr val="FFFFFF"/>
                </a:highlight>
                <a:latin typeface="Consolas" panose="020B0609020204030204" pitchFamily="49" charset="0"/>
                <a:cs typeface="Consolas" panose="020B0609020204030204" pitchFamily="49" charset="0"/>
              </a:rPr>
              <a:t>"purple"</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cookieManager.SetCookie</a:t>
            </a:r>
            <a:r>
              <a:rPr lang="en-GB" sz="1800" b="0" dirty="0">
                <a:solidFill>
                  <a:srgbClr val="000000"/>
                </a:solidFill>
                <a:highlight>
                  <a:srgbClr val="FFFFFF"/>
                </a:highlight>
                <a:latin typeface="Consolas" panose="020B0609020204030204" pitchFamily="49" charset="0"/>
                <a:cs typeface="Consolas" panose="020B0609020204030204" pitchFamily="49" charset="0"/>
              </a:rPr>
              <a:t>(cookie</a:t>
            </a:r>
            <a:r>
              <a:rPr lang="en-GB" sz="1800" b="0" dirty="0" smtClean="0">
                <a:solidFill>
                  <a:srgbClr val="000000"/>
                </a:solidFill>
                <a:highlight>
                  <a:srgbClr val="FFFFFF"/>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FFFFF"/>
                </a:highlight>
                <a:latin typeface="Consolas" panose="020B0609020204030204" pitchFamily="49" charset="0"/>
                <a:cs typeface="Consolas" panose="020B0609020204030204" pitchFamily="49" charset="0"/>
              </a:rPr>
            </a:b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client = </a:t>
            </a:r>
            <a:r>
              <a:rPr lang="en-GB" sz="1800" b="0" dirty="0">
                <a:solidFill>
                  <a:srgbClr val="0000FF"/>
                </a:solidFill>
                <a:highlight>
                  <a:srgbClr val="FFFFFF"/>
                </a:highlight>
                <a:latin typeface="Consolas" panose="020B0609020204030204" pitchFamily="49" charset="0"/>
                <a:cs typeface="Consolas" panose="020B0609020204030204" pitchFamily="49" charset="0"/>
              </a:rPr>
              <a:t>new</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2B91AF"/>
                </a:solidFill>
                <a:highlight>
                  <a:srgbClr val="FFFFFF"/>
                </a:highlight>
                <a:latin typeface="Consolas" panose="020B0609020204030204" pitchFamily="49" charset="0"/>
                <a:cs typeface="Consolas" panose="020B0609020204030204" pitchFamily="49" charset="0"/>
              </a:rPr>
              <a:t>HttpClient</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err="1">
                <a:solidFill>
                  <a:srgbClr val="000000"/>
                </a:solidFill>
                <a:highlight>
                  <a:srgbClr val="FFFFFF"/>
                </a:highlight>
                <a:latin typeface="Consolas" panose="020B0609020204030204" pitchFamily="49" charset="0"/>
                <a:cs typeface="Consolas" panose="020B0609020204030204" pitchFamily="49" charset="0"/>
              </a:rPr>
              <a:t>baseFilter</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a:solidFill>
                  <a:srgbClr val="0000FF"/>
                </a:solidFill>
                <a:highlight>
                  <a:srgbClr val="FFFFFF"/>
                </a:highlight>
                <a:latin typeface="Consolas" panose="020B0609020204030204" pitchFamily="49" charset="0"/>
                <a:cs typeface="Consolas" panose="020B0609020204030204" pitchFamily="49" charset="0"/>
              </a:rPr>
              <a:t>await</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client.PostAsync</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err="1">
                <a:solidFill>
                  <a:srgbClr val="000000"/>
                </a:solidFill>
                <a:highlight>
                  <a:srgbClr val="FFFFFF"/>
                </a:highlight>
                <a:latin typeface="Consolas" panose="020B0609020204030204" pitchFamily="49" charset="0"/>
                <a:cs typeface="Consolas" panose="020B0609020204030204" pitchFamily="49" charset="0"/>
              </a:rPr>
              <a:t>uri</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a:solidFill>
                  <a:srgbClr val="0000FF"/>
                </a:solidFill>
                <a:highlight>
                  <a:srgbClr val="FFFFFF"/>
                </a:highlight>
                <a:latin typeface="Consolas" panose="020B0609020204030204" pitchFamily="49" charset="0"/>
                <a:cs typeface="Consolas" panose="020B0609020204030204" pitchFamily="49" charset="0"/>
              </a:rPr>
              <a:t>new</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2B91AF"/>
                </a:solidFill>
                <a:highlight>
                  <a:srgbClr val="FFFFFF"/>
                </a:highlight>
                <a:latin typeface="Consolas" panose="020B0609020204030204" pitchFamily="49" charset="0"/>
                <a:cs typeface="Consolas" panose="020B0609020204030204" pitchFamily="49" charset="0"/>
              </a:rPr>
              <a:t>HttpStringContent</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solidFill>
                  <a:srgbClr val="A31515"/>
                </a:solidFill>
                <a:highlight>
                  <a:srgbClr val="FFFFFF"/>
                </a:highlight>
                <a:latin typeface="Consolas" panose="020B0609020204030204" pitchFamily="49" charset="0"/>
                <a:cs typeface="Consolas" panose="020B0609020204030204" pitchFamily="49" charset="0"/>
              </a:rPr>
              <a:t>"Pete"</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800" b="0" dirty="0">
                <a:solidFill>
                  <a:srgbClr val="0000FF"/>
                </a:solidFill>
                <a:highlight>
                  <a:srgbClr val="FFFFFF"/>
                </a:highlight>
                <a:latin typeface="Consolas" panose="020B0609020204030204" pitchFamily="49" charset="0"/>
                <a:cs typeface="Consolas" panose="020B0609020204030204" pitchFamily="49" charset="0"/>
              </a:rPr>
              <a:t>catch</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a:solidFill>
                  <a:srgbClr val="2B91AF"/>
                </a:solidFill>
                <a:highlight>
                  <a:srgbClr val="FFFFFF"/>
                </a:highlight>
                <a:latin typeface="Consolas" panose="020B0609020204030204" pitchFamily="49" charset="0"/>
                <a:cs typeface="Consolas" panose="020B0609020204030204" pitchFamily="49" charset="0"/>
              </a:rPr>
              <a:t>Exception</a:t>
            </a:r>
            <a:r>
              <a:rPr lang="en-GB" sz="1800" b="0" dirty="0">
                <a:solidFill>
                  <a:srgbClr val="000000"/>
                </a:solidFill>
                <a:highlight>
                  <a:srgbClr val="FFFFFF"/>
                </a:highlight>
                <a:latin typeface="Consolas" panose="020B0609020204030204" pitchFamily="49" charset="0"/>
                <a:cs typeface="Consolas" panose="020B0609020204030204" pitchFamily="49" charset="0"/>
              </a:rPr>
              <a:t> ex) { ... }</a:t>
            </a:r>
            <a:r>
              <a:rPr lang="en-GB" sz="1800" b="0" dirty="0">
                <a:latin typeface="Consolas" panose="020B0609020204030204" pitchFamily="49" charset="0"/>
                <a:ea typeface="Calibri" panose="020F0502020204030204" pitchFamily="34" charset="0"/>
                <a:cs typeface="Consolas" panose="020B0609020204030204" pitchFamily="49" charset="0"/>
              </a:rPr>
              <a:t/>
            </a:r>
            <a:br>
              <a:rPr lang="en-GB" sz="1800" b="0" dirty="0">
                <a:latin typeface="Consolas" panose="020B0609020204030204" pitchFamily="49" charset="0"/>
                <a:ea typeface="Calibri" panose="020F0502020204030204" pitchFamily="34" charset="0"/>
                <a:cs typeface="Consolas" panose="020B0609020204030204" pitchFamily="49" charset="0"/>
              </a:rPr>
            </a:br>
            <a:r>
              <a:rPr lang="en-GB" sz="1100" dirty="0">
                <a:latin typeface="Calibri" panose="020F0502020204030204" pitchFamily="34" charset="0"/>
                <a:ea typeface="Calibri" panose="020F0502020204030204" pitchFamily="34" charset="0"/>
                <a:cs typeface="Times New Roman" panose="02020603050405020304" pitchFamily="18" charset="0"/>
              </a:rPr>
              <a:t/>
            </a:r>
            <a:br>
              <a:rPr lang="en-GB" sz="1100" dirty="0">
                <a:latin typeface="Calibri" panose="020F0502020204030204" pitchFamily="34" charset="0"/>
                <a:ea typeface="Calibri" panose="020F0502020204030204" pitchFamily="34" charset="0"/>
                <a:cs typeface="Times New Roman" panose="02020603050405020304" pitchFamily="18" charset="0"/>
              </a:rPr>
            </a:br>
            <a:endParaRPr lang="en-GB" sz="1100" dirty="0">
              <a:latin typeface="Calibri" panose="020F0502020204030204" pitchFamily="34" charset="0"/>
              <a:ea typeface="Calibri" panose="020F0502020204030204" pitchFamily="34" charset="0"/>
              <a:cs typeface="Times New Roman" panose="02020603050405020304" pitchFamily="18" charset="0"/>
            </a:endParaRPr>
          </a:p>
          <a:p>
            <a:endParaRPr lang="en-US" sz="1600" b="0" dirty="0"/>
          </a:p>
        </p:txBody>
      </p:sp>
    </p:spTree>
    <p:extLst>
      <p:ext uri="{BB962C8B-B14F-4D97-AF65-F5344CB8AC3E}">
        <p14:creationId xmlns:p14="http://schemas.microsoft.com/office/powerpoint/2010/main" val="236194968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cookies</a:t>
            </a:r>
            <a:endParaRPr lang="en-US" dirty="0"/>
          </a:p>
        </p:txBody>
      </p:sp>
      <p:sp>
        <p:nvSpPr>
          <p:cNvPr id="5" name="Text Placeholder 4"/>
          <p:cNvSpPr>
            <a:spLocks noGrp="1"/>
          </p:cNvSpPr>
          <p:nvPr>
            <p:ph type="body" sz="quarter" idx="10"/>
          </p:nvPr>
        </p:nvSpPr>
        <p:spPr/>
        <p:txBody>
          <a:bodyPr/>
          <a:lstStyle/>
          <a:p>
            <a:pPr>
              <a:lnSpc>
                <a:spcPct val="107000"/>
              </a:lnSpc>
              <a:spcAft>
                <a:spcPts val="800"/>
              </a:spcAft>
            </a:pP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baseFilter</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a:solidFill>
                  <a:srgbClr val="0000FF"/>
                </a:solidFill>
                <a:highlight>
                  <a:srgbClr val="FFFFFF"/>
                </a:highlight>
                <a:latin typeface="Consolas" panose="020B0609020204030204" pitchFamily="49" charset="0"/>
                <a:cs typeface="Consolas" panose="020B0609020204030204" pitchFamily="49" charset="0"/>
              </a:rPr>
              <a:t>new</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2B91AF"/>
                </a:solidFill>
                <a:highlight>
                  <a:srgbClr val="FFFFFF"/>
                </a:highlight>
                <a:latin typeface="Consolas" panose="020B0609020204030204" pitchFamily="49" charset="0"/>
                <a:cs typeface="Consolas" panose="020B0609020204030204" pitchFamily="49" charset="0"/>
              </a:rPr>
              <a:t>HttpBaseProtocolFilter</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cookieManager</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baseFilter.CookieManager</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client = </a:t>
            </a:r>
            <a:r>
              <a:rPr lang="en-GB" sz="1800" b="0" dirty="0">
                <a:solidFill>
                  <a:srgbClr val="0000FF"/>
                </a:solidFill>
                <a:highlight>
                  <a:srgbClr val="FFFFFF"/>
                </a:highlight>
                <a:latin typeface="Consolas" panose="020B0609020204030204" pitchFamily="49" charset="0"/>
                <a:cs typeface="Consolas" panose="020B0609020204030204" pitchFamily="49" charset="0"/>
              </a:rPr>
              <a:t>new</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2B91AF"/>
                </a:solidFill>
                <a:highlight>
                  <a:srgbClr val="FFFFFF"/>
                </a:highlight>
                <a:latin typeface="Consolas" panose="020B0609020204030204" pitchFamily="49" charset="0"/>
                <a:cs typeface="Consolas" panose="020B0609020204030204" pitchFamily="49" charset="0"/>
              </a:rPr>
              <a:t>HttpClient</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err="1">
                <a:solidFill>
                  <a:srgbClr val="000000"/>
                </a:solidFill>
                <a:highlight>
                  <a:srgbClr val="FFFFFF"/>
                </a:highlight>
                <a:latin typeface="Consolas" panose="020B0609020204030204" pitchFamily="49" charset="0"/>
                <a:cs typeface="Consolas" panose="020B0609020204030204" pitchFamily="49" charset="0"/>
              </a:rPr>
              <a:t>baseFilter</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cookies =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cookieManager.GetCookies</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err="1">
                <a:solidFill>
                  <a:srgbClr val="000000"/>
                </a:solidFill>
                <a:highlight>
                  <a:srgbClr val="FFFFFF"/>
                </a:highlight>
                <a:latin typeface="Consolas" panose="020B0609020204030204" pitchFamily="49" charset="0"/>
                <a:cs typeface="Consolas" panose="020B0609020204030204" pitchFamily="49" charset="0"/>
              </a:rPr>
              <a:t>uri</a:t>
            </a:r>
            <a:r>
              <a:rPr lang="en-GB" sz="1800" b="0" dirty="0" smtClean="0">
                <a:solidFill>
                  <a:srgbClr val="000000"/>
                </a:solidFill>
                <a:highlight>
                  <a:srgbClr val="FFFFFF"/>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FFFFF"/>
                </a:highlight>
                <a:latin typeface="Consolas" panose="020B0609020204030204" pitchFamily="49" charset="0"/>
                <a:cs typeface="Consolas" panose="020B0609020204030204" pitchFamily="49" charset="0"/>
              </a:rPr>
            </a:b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a:solidFill>
                  <a:srgbClr val="008000"/>
                </a:solidFill>
                <a:highlight>
                  <a:srgbClr val="FFFFFF"/>
                </a:highlight>
                <a:latin typeface="Consolas" panose="020B0609020204030204" pitchFamily="49" charset="0"/>
                <a:cs typeface="Consolas" panose="020B0609020204030204" pitchFamily="49" charset="0"/>
              </a:rPr>
              <a:t>// display cookies</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err="1">
                <a:solidFill>
                  <a:srgbClr val="0000FF"/>
                </a:solidFill>
                <a:highlight>
                  <a:srgbClr val="FFFFFF"/>
                </a:highlight>
                <a:latin typeface="Consolas" panose="020B0609020204030204" pitchFamily="49" charset="0"/>
                <a:cs typeface="Consolas" panose="020B0609020204030204" pitchFamily="49" charset="0"/>
              </a:rPr>
              <a:t>foreach</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FF"/>
                </a:solidFill>
                <a:highlight>
                  <a:srgbClr val="FFFFFF"/>
                </a:highlight>
                <a:latin typeface="Consolas" panose="020B0609020204030204" pitchFamily="49" charset="0"/>
                <a:cs typeface="Consolas" panose="020B0609020204030204" pitchFamily="49" charset="0"/>
              </a:rPr>
              <a:t>var</a:t>
            </a:r>
            <a:r>
              <a:rPr lang="en-GB" sz="1800" b="0" dirty="0">
                <a:solidFill>
                  <a:srgbClr val="000000"/>
                </a:solidFill>
                <a:highlight>
                  <a:srgbClr val="FFFFFF"/>
                </a:highlight>
                <a:latin typeface="Consolas" panose="020B0609020204030204" pitchFamily="49" charset="0"/>
                <a:cs typeface="Consolas" panose="020B0609020204030204" pitchFamily="49" charset="0"/>
              </a:rPr>
              <a:t> cookie </a:t>
            </a:r>
            <a:r>
              <a:rPr lang="en-GB" sz="1800" b="0" dirty="0">
                <a:solidFill>
                  <a:srgbClr val="0000FF"/>
                </a:solidFill>
                <a:highlight>
                  <a:srgbClr val="FFFFFF"/>
                </a:highlight>
                <a:latin typeface="Consolas" panose="020B0609020204030204" pitchFamily="49" charset="0"/>
                <a:cs typeface="Consolas" panose="020B0609020204030204" pitchFamily="49" charset="0"/>
              </a:rPr>
              <a:t>in</a:t>
            </a:r>
            <a:r>
              <a:rPr lang="en-GB" sz="1800" b="0" dirty="0">
                <a:solidFill>
                  <a:srgbClr val="000000"/>
                </a:solidFill>
                <a:highlight>
                  <a:srgbClr val="FFFFFF"/>
                </a:highlight>
                <a:latin typeface="Consolas" panose="020B0609020204030204" pitchFamily="49" charset="0"/>
                <a:cs typeface="Consolas" panose="020B0609020204030204" pitchFamily="49" charset="0"/>
              </a:rPr>
              <a:t> cookies)</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CookieList.Text</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cookie.Name</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a:solidFill>
                  <a:srgbClr val="A31515"/>
                </a:solidFill>
                <a:highlight>
                  <a:srgbClr val="FFFFFF"/>
                </a:highlight>
                <a:latin typeface="Consolas" panose="020B0609020204030204" pitchFamily="49" charset="0"/>
                <a:cs typeface="Consolas" panose="020B0609020204030204" pitchFamily="49" charset="0"/>
              </a:rPr>
              <a:t>" = "</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cookie.Value</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a:solidFill>
                  <a:srgbClr val="A31515"/>
                </a:solidFill>
                <a:highlight>
                  <a:srgbClr val="FFFFFF"/>
                </a:highlight>
                <a:latin typeface="Consolas" panose="020B0609020204030204" pitchFamily="49" charset="0"/>
                <a:cs typeface="Consolas" panose="020B0609020204030204" pitchFamily="49" charset="0"/>
              </a:rPr>
              <a:t>"\n"</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endParaRPr lang="en-GB" sz="1800" b="0" dirty="0">
              <a:latin typeface="Consolas" panose="020B0609020204030204" pitchFamily="49" charset="0"/>
              <a:ea typeface="Calibri" panose="020F0502020204030204" pitchFamily="34" charset="0"/>
              <a:cs typeface="Consolas" panose="020B0609020204030204" pitchFamily="49" charset="0"/>
            </a:endParaRPr>
          </a:p>
        </p:txBody>
      </p:sp>
    </p:spTree>
    <p:extLst>
      <p:ext uri="{BB962C8B-B14F-4D97-AF65-F5344CB8AC3E}">
        <p14:creationId xmlns:p14="http://schemas.microsoft.com/office/powerpoint/2010/main" val="121536162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633563" y="1906927"/>
            <a:ext cx="1049267" cy="237136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anchor="t" anchorCtr="0"/>
          <a:lstStyle/>
          <a:p>
            <a:pPr defTabSz="913978">
              <a:defRPr/>
            </a:pPr>
            <a:r>
              <a:rPr lang="en-US" sz="2353" spc="-100" dirty="0" err="1">
                <a:gradFill>
                  <a:gsLst>
                    <a:gs pos="0">
                      <a:srgbClr val="FFFFFF"/>
                    </a:gs>
                    <a:gs pos="100000">
                      <a:srgbClr val="FFFFFF"/>
                    </a:gs>
                  </a:gsLst>
                  <a:lin ang="5400000" scaled="0"/>
                </a:gradFill>
                <a:latin typeface="+mj-lt"/>
                <a:ea typeface="Segoe UI" pitchFamily="34" charset="0"/>
                <a:cs typeface="Segoe UI" pitchFamily="34" charset="0"/>
              </a:rPr>
              <a:t>Auth</a:t>
            </a:r>
            <a:r>
              <a:rPr lang="en-US" sz="2353" spc="-100" dirty="0">
                <a:gradFill>
                  <a:gsLst>
                    <a:gs pos="0">
                      <a:srgbClr val="FFFFFF"/>
                    </a:gs>
                    <a:gs pos="100000">
                      <a:srgbClr val="FFFFFF"/>
                    </a:gs>
                  </a:gsLst>
                  <a:lin ang="5400000" scaled="0"/>
                </a:gradFill>
                <a:latin typeface="+mj-lt"/>
                <a:ea typeface="Segoe UI" pitchFamily="34" charset="0"/>
                <a:cs typeface="Segoe UI" pitchFamily="34" charset="0"/>
              </a:rPr>
              <a:t> Filter</a:t>
            </a:r>
          </a:p>
        </p:txBody>
      </p:sp>
      <p:sp>
        <p:nvSpPr>
          <p:cNvPr id="19" name="Rectangle 18"/>
          <p:cNvSpPr/>
          <p:nvPr/>
        </p:nvSpPr>
        <p:spPr bwMode="auto">
          <a:xfrm>
            <a:off x="4185869" y="1905312"/>
            <a:ext cx="963178" cy="23962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anchor="t" anchorCtr="0"/>
          <a:lstStyle/>
          <a:p>
            <a:pPr defTabSz="913978">
              <a:defRPr/>
            </a:pPr>
            <a:r>
              <a:rPr lang="en-US" sz="2353" spc="-100" dirty="0">
                <a:gradFill>
                  <a:gsLst>
                    <a:gs pos="0">
                      <a:srgbClr val="FFFFFF"/>
                    </a:gs>
                    <a:gs pos="100000">
                      <a:srgbClr val="FFFFFF"/>
                    </a:gs>
                  </a:gsLst>
                  <a:lin ang="5400000" scaled="0"/>
                </a:gradFill>
                <a:latin typeface="+mj-lt"/>
                <a:ea typeface="Segoe UI" pitchFamily="34" charset="0"/>
                <a:cs typeface="Segoe UI" pitchFamily="34" charset="0"/>
              </a:rPr>
              <a:t>503 Retry Filter</a:t>
            </a:r>
          </a:p>
        </p:txBody>
      </p:sp>
      <p:sp>
        <p:nvSpPr>
          <p:cNvPr id="20" name="Rectangle 19"/>
          <p:cNvSpPr/>
          <p:nvPr/>
        </p:nvSpPr>
        <p:spPr bwMode="auto">
          <a:xfrm>
            <a:off x="5272222" y="1905312"/>
            <a:ext cx="1238170" cy="23962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anchor="t" anchorCtr="0"/>
          <a:lstStyle/>
          <a:p>
            <a:pPr defTabSz="913978">
              <a:defRPr/>
            </a:pPr>
            <a:r>
              <a:rPr lang="en-US" sz="2353" spc="-100" dirty="0">
                <a:gradFill>
                  <a:gsLst>
                    <a:gs pos="0">
                      <a:srgbClr val="FFFFFF"/>
                    </a:gs>
                    <a:gs pos="100000">
                      <a:srgbClr val="FFFFFF"/>
                    </a:gs>
                  </a:gsLst>
                  <a:lin ang="5400000" scaled="0"/>
                </a:gradFill>
                <a:latin typeface="+mj-lt"/>
                <a:ea typeface="Segoe UI" pitchFamily="34" charset="0"/>
                <a:cs typeface="Segoe UI" pitchFamily="34" charset="0"/>
              </a:rPr>
              <a:t>Metered Network Filter</a:t>
            </a:r>
          </a:p>
        </p:txBody>
      </p:sp>
      <p:sp>
        <p:nvSpPr>
          <p:cNvPr id="15" name="Bent Arrow 14"/>
          <p:cNvSpPr/>
          <p:nvPr/>
        </p:nvSpPr>
        <p:spPr bwMode="auto">
          <a:xfrm rot="16200000">
            <a:off x="4975736" y="3913070"/>
            <a:ext cx="2165843" cy="1120370"/>
          </a:xfrm>
          <a:prstGeom prst="bentArrow">
            <a:avLst>
              <a:gd name="adj1" fmla="val 12872"/>
              <a:gd name="adj2" fmla="val 15417"/>
              <a:gd name="adj3" fmla="val 29676"/>
              <a:gd name="adj4" fmla="val 34191"/>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t" anchorCtr="0"/>
          <a:lstStyle/>
          <a:p>
            <a:pPr algn="ctr" defTabSz="913978"/>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Bent Arrow 16"/>
          <p:cNvSpPr/>
          <p:nvPr/>
        </p:nvSpPr>
        <p:spPr bwMode="auto">
          <a:xfrm rot="16200000">
            <a:off x="6026584" y="4284894"/>
            <a:ext cx="1478686" cy="1063881"/>
          </a:xfrm>
          <a:prstGeom prst="bentArrow">
            <a:avLst>
              <a:gd name="adj1" fmla="val 13643"/>
              <a:gd name="adj2" fmla="val 13269"/>
              <a:gd name="adj3" fmla="val 24131"/>
              <a:gd name="adj4" fmla="val 29637"/>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t" anchorCtr="0"/>
          <a:lstStyle/>
          <a:p>
            <a:pPr algn="ctr" defTabSz="913978"/>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0959305" y="1900127"/>
            <a:ext cx="1052194" cy="24761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anchor="t" anchorCtr="0"/>
          <a:lstStyle/>
          <a:p>
            <a:pPr defTabSz="913978">
              <a:defRPr/>
            </a:pPr>
            <a:r>
              <a:rPr lang="en-US" sz="2353" spc="-100" dirty="0">
                <a:solidFill>
                  <a:schemeClr val="bg1"/>
                </a:solidFill>
                <a:latin typeface="+mj-lt"/>
                <a:ea typeface="Segoe UI" pitchFamily="34" charset="0"/>
                <a:cs typeface="Segoe UI" pitchFamily="34" charset="0"/>
              </a:rPr>
              <a:t>REST / Web Service</a:t>
            </a:r>
          </a:p>
        </p:txBody>
      </p:sp>
      <p:sp>
        <p:nvSpPr>
          <p:cNvPr id="5" name="Rectangle 4"/>
          <p:cNvSpPr/>
          <p:nvPr/>
        </p:nvSpPr>
        <p:spPr>
          <a:xfrm>
            <a:off x="1614512" y="1906927"/>
            <a:ext cx="2384613" cy="4121309"/>
          </a:xfrm>
          <a:prstGeom prst="rect">
            <a:avLst/>
          </a:prstGeom>
          <a:solidFill>
            <a:schemeClr val="tx1">
              <a:lumMod val="40000"/>
              <a:lumOff val="60000"/>
            </a:schemeClr>
          </a:solidFill>
          <a:ln w="3175">
            <a:noFill/>
          </a:ln>
          <a:effectLst/>
        </p:spPr>
        <p:style>
          <a:lnRef idx="1">
            <a:schemeClr val="accent1"/>
          </a:lnRef>
          <a:fillRef idx="2">
            <a:schemeClr val="accent1"/>
          </a:fillRef>
          <a:effectRef idx="1">
            <a:schemeClr val="accent1"/>
          </a:effectRef>
          <a:fontRef idx="minor">
            <a:schemeClr val="dk1"/>
          </a:fontRef>
        </p:style>
        <p:txBody>
          <a:bodyPr lIns="119315" tIns="59657" rIns="119315" bIns="59657" rtlCol="0" anchor="t"/>
          <a:lstStyle/>
          <a:p>
            <a:r>
              <a:rPr lang="en-US" sz="2745" dirty="0">
                <a:solidFill>
                  <a:schemeClr val="accent4"/>
                </a:solidFill>
                <a:latin typeface="+mj-lt"/>
              </a:rPr>
              <a:t>HttpClient</a:t>
            </a:r>
          </a:p>
          <a:p>
            <a:endParaRPr lang="en-US" sz="1961" dirty="0">
              <a:solidFill>
                <a:schemeClr val="accent4"/>
              </a:solidFill>
            </a:endParaRPr>
          </a:p>
          <a:p>
            <a:r>
              <a:rPr lang="en-US" sz="1766" dirty="0" err="1">
                <a:solidFill>
                  <a:schemeClr val="accent4"/>
                </a:solidFill>
              </a:rPr>
              <a:t>GetAsync</a:t>
            </a:r>
            <a:endParaRPr lang="en-US" sz="1766" dirty="0">
              <a:solidFill>
                <a:schemeClr val="accent4"/>
              </a:solidFill>
            </a:endParaRPr>
          </a:p>
          <a:p>
            <a:r>
              <a:rPr lang="en-US" sz="1766" dirty="0" err="1">
                <a:solidFill>
                  <a:schemeClr val="accent4"/>
                </a:solidFill>
              </a:rPr>
              <a:t>GetBufferAsync</a:t>
            </a:r>
            <a:endParaRPr lang="en-US" sz="1766" dirty="0">
              <a:solidFill>
                <a:schemeClr val="accent4"/>
              </a:solidFill>
            </a:endParaRPr>
          </a:p>
          <a:p>
            <a:r>
              <a:rPr lang="en-US" sz="1766" dirty="0" err="1">
                <a:solidFill>
                  <a:schemeClr val="accent4"/>
                </a:solidFill>
              </a:rPr>
              <a:t>GetInputStreamAsync</a:t>
            </a:r>
            <a:endParaRPr lang="en-US" sz="1766" dirty="0">
              <a:solidFill>
                <a:schemeClr val="accent4"/>
              </a:solidFill>
            </a:endParaRPr>
          </a:p>
          <a:p>
            <a:r>
              <a:rPr lang="en-US" sz="1766" dirty="0" err="1">
                <a:solidFill>
                  <a:schemeClr val="accent4"/>
                </a:solidFill>
              </a:rPr>
              <a:t>GetStringAsync</a:t>
            </a:r>
            <a:endParaRPr lang="en-US" sz="1766" dirty="0">
              <a:solidFill>
                <a:schemeClr val="accent4"/>
              </a:solidFill>
            </a:endParaRPr>
          </a:p>
          <a:p>
            <a:endParaRPr lang="en-US" sz="1766" dirty="0">
              <a:solidFill>
                <a:schemeClr val="accent4"/>
              </a:solidFill>
            </a:endParaRPr>
          </a:p>
          <a:p>
            <a:r>
              <a:rPr lang="en-US" sz="1766" dirty="0" err="1">
                <a:solidFill>
                  <a:schemeClr val="accent4"/>
                </a:solidFill>
              </a:rPr>
              <a:t>PostAsync</a:t>
            </a:r>
            <a:endParaRPr lang="en-US" sz="1766" dirty="0">
              <a:solidFill>
                <a:schemeClr val="accent4"/>
              </a:solidFill>
            </a:endParaRPr>
          </a:p>
          <a:p>
            <a:endParaRPr lang="en-US" sz="1766" dirty="0">
              <a:solidFill>
                <a:schemeClr val="accent4"/>
              </a:solidFill>
            </a:endParaRPr>
          </a:p>
          <a:p>
            <a:r>
              <a:rPr lang="en-US" sz="1766" dirty="0" err="1">
                <a:solidFill>
                  <a:schemeClr val="accent4"/>
                </a:solidFill>
              </a:rPr>
              <a:t>PutAsync</a:t>
            </a:r>
            <a:endParaRPr lang="en-US" sz="1766" dirty="0">
              <a:solidFill>
                <a:schemeClr val="accent4"/>
              </a:solidFill>
            </a:endParaRPr>
          </a:p>
          <a:p>
            <a:endParaRPr lang="en-US" sz="1766" dirty="0">
              <a:solidFill>
                <a:schemeClr val="accent4"/>
              </a:solidFill>
            </a:endParaRPr>
          </a:p>
          <a:p>
            <a:r>
              <a:rPr lang="en-US" sz="1766" dirty="0" err="1">
                <a:solidFill>
                  <a:schemeClr val="accent4"/>
                </a:solidFill>
              </a:rPr>
              <a:t>SendRequestAsync</a:t>
            </a:r>
            <a:endParaRPr lang="en-US" sz="1766" dirty="0">
              <a:solidFill>
                <a:schemeClr val="accent4"/>
              </a:solidFill>
            </a:endParaRPr>
          </a:p>
        </p:txBody>
      </p:sp>
      <p:sp>
        <p:nvSpPr>
          <p:cNvPr id="11" name="Right Arrow 10"/>
          <p:cNvSpPr/>
          <p:nvPr/>
        </p:nvSpPr>
        <p:spPr bwMode="auto">
          <a:xfrm flipH="1">
            <a:off x="3999124" y="3936146"/>
            <a:ext cx="6951820" cy="406859"/>
          </a:xfrm>
          <a:prstGeom prst="right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t" anchorCtr="0"/>
          <a:lstStyle/>
          <a:p>
            <a:pPr algn="ctr" defTabSz="913978"/>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ight Arrow 1"/>
          <p:cNvSpPr/>
          <p:nvPr/>
        </p:nvSpPr>
        <p:spPr bwMode="auto">
          <a:xfrm>
            <a:off x="3999124" y="3301341"/>
            <a:ext cx="6960181" cy="425878"/>
          </a:xfrm>
          <a:prstGeom prst="right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t" anchorCtr="0"/>
          <a:lstStyle/>
          <a:p>
            <a:pPr algn="ctr" defTabSz="913978"/>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smtClean="0"/>
              <a:t>The filter pipeline</a:t>
            </a:r>
            <a:endParaRPr lang="en-US" dirty="0"/>
          </a:p>
        </p:txBody>
      </p:sp>
      <p:sp>
        <p:nvSpPr>
          <p:cNvPr id="13" name="Text Placeholder 12"/>
          <p:cNvSpPr>
            <a:spLocks noGrp="1"/>
          </p:cNvSpPr>
          <p:nvPr>
            <p:ph type="body" sz="quarter" idx="10"/>
          </p:nvPr>
        </p:nvSpPr>
        <p:spPr/>
        <p:txBody>
          <a:bodyPr/>
          <a:lstStyle/>
          <a:p>
            <a:r>
              <a:rPr lang="en-GB" dirty="0" smtClean="0"/>
              <a:t> </a:t>
            </a:r>
            <a:endParaRPr lang="en-GB" dirty="0"/>
          </a:p>
        </p:txBody>
      </p:sp>
      <p:sp>
        <p:nvSpPr>
          <p:cNvPr id="6" name="Rectangle 5"/>
          <p:cNvSpPr/>
          <p:nvPr/>
        </p:nvSpPr>
        <p:spPr bwMode="auto">
          <a:xfrm>
            <a:off x="270066" y="1906928"/>
            <a:ext cx="1198650" cy="23946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anchor="t" anchorCtr="0"/>
          <a:lstStyle/>
          <a:p>
            <a:pPr defTabSz="913978">
              <a:defRPr/>
            </a:pPr>
            <a:r>
              <a:rPr lang="en-US" sz="2745" spc="-100" dirty="0">
                <a:gradFill>
                  <a:gsLst>
                    <a:gs pos="0">
                      <a:srgbClr val="FFFFFF"/>
                    </a:gs>
                    <a:gs pos="100000">
                      <a:srgbClr val="FFFFFF"/>
                    </a:gs>
                  </a:gsLst>
                  <a:lin ang="5400000" scaled="0"/>
                </a:gradFill>
                <a:latin typeface="+mj-lt"/>
                <a:ea typeface="Segoe UI" pitchFamily="34" charset="0"/>
                <a:cs typeface="Segoe UI" pitchFamily="34" charset="0"/>
              </a:rPr>
              <a:t>Your app</a:t>
            </a:r>
          </a:p>
        </p:txBody>
      </p:sp>
      <p:sp>
        <p:nvSpPr>
          <p:cNvPr id="8" name="Rectangle 7"/>
          <p:cNvSpPr/>
          <p:nvPr/>
        </p:nvSpPr>
        <p:spPr>
          <a:xfrm>
            <a:off x="4482682" y="3257172"/>
            <a:ext cx="3255167" cy="514215"/>
          </a:xfrm>
          <a:prstGeom prst="rect">
            <a:avLst/>
          </a:prstGeom>
          <a:solidFill>
            <a:schemeClr val="tx1">
              <a:lumMod val="40000"/>
              <a:lumOff val="60000"/>
            </a:schemeClr>
          </a:solidFill>
          <a:ln w="3175">
            <a:noFill/>
          </a:ln>
          <a:effectLst/>
        </p:spPr>
        <p:style>
          <a:lnRef idx="1">
            <a:schemeClr val="accent1"/>
          </a:lnRef>
          <a:fillRef idx="2">
            <a:schemeClr val="accent1"/>
          </a:fillRef>
          <a:effectRef idx="1">
            <a:schemeClr val="accent1"/>
          </a:effectRef>
          <a:fontRef idx="minor">
            <a:schemeClr val="dk1"/>
          </a:fontRef>
        </p:style>
        <p:txBody>
          <a:bodyPr lIns="119315" tIns="59657" rIns="119315" bIns="59657" rtlCol="0" anchor="ctr"/>
          <a:lstStyle/>
          <a:p>
            <a:pPr algn="ctr"/>
            <a:r>
              <a:rPr lang="en-US" sz="2157" dirty="0">
                <a:solidFill>
                  <a:schemeClr val="accent4"/>
                </a:solidFill>
                <a:latin typeface="+mj-lt"/>
              </a:rPr>
              <a:t>HttpRequestMessage</a:t>
            </a:r>
          </a:p>
        </p:txBody>
      </p:sp>
      <p:sp>
        <p:nvSpPr>
          <p:cNvPr id="9" name="Rectangle 8"/>
          <p:cNvSpPr/>
          <p:nvPr/>
        </p:nvSpPr>
        <p:spPr>
          <a:xfrm>
            <a:off x="4482682" y="3889434"/>
            <a:ext cx="3255167" cy="486816"/>
          </a:xfrm>
          <a:prstGeom prst="rect">
            <a:avLst/>
          </a:prstGeom>
          <a:solidFill>
            <a:schemeClr val="tx1">
              <a:lumMod val="40000"/>
              <a:lumOff val="60000"/>
            </a:schemeClr>
          </a:solidFill>
          <a:ln w="3175">
            <a:noFill/>
          </a:ln>
          <a:effectLst/>
        </p:spPr>
        <p:style>
          <a:lnRef idx="1">
            <a:schemeClr val="accent1"/>
          </a:lnRef>
          <a:fillRef idx="2">
            <a:schemeClr val="accent1"/>
          </a:fillRef>
          <a:effectRef idx="1">
            <a:schemeClr val="accent1"/>
          </a:effectRef>
          <a:fontRef idx="minor">
            <a:schemeClr val="dk1"/>
          </a:fontRef>
        </p:style>
        <p:txBody>
          <a:bodyPr lIns="119315" tIns="59657" rIns="119315" bIns="59657" rtlCol="0" anchor="ctr"/>
          <a:lstStyle/>
          <a:p>
            <a:pPr algn="ctr"/>
            <a:r>
              <a:rPr lang="en-US" sz="2157" dirty="0">
                <a:solidFill>
                  <a:schemeClr val="accent4"/>
                </a:solidFill>
                <a:latin typeface="+mj-lt"/>
              </a:rPr>
              <a:t>HttpResponseMessage</a:t>
            </a:r>
          </a:p>
        </p:txBody>
      </p:sp>
      <p:sp>
        <p:nvSpPr>
          <p:cNvPr id="16" name="Rectangle 15"/>
          <p:cNvSpPr/>
          <p:nvPr/>
        </p:nvSpPr>
        <p:spPr>
          <a:xfrm>
            <a:off x="7966203" y="1900128"/>
            <a:ext cx="2579801" cy="2476128"/>
          </a:xfrm>
          <a:prstGeom prst="rect">
            <a:avLst/>
          </a:prstGeom>
          <a:solidFill>
            <a:schemeClr val="tx1">
              <a:lumMod val="40000"/>
              <a:lumOff val="60000"/>
            </a:schemeClr>
          </a:solidFill>
          <a:ln w="3175">
            <a:noFill/>
          </a:ln>
          <a:effectLst/>
        </p:spPr>
        <p:style>
          <a:lnRef idx="1">
            <a:schemeClr val="accent1"/>
          </a:lnRef>
          <a:fillRef idx="2">
            <a:schemeClr val="accent1"/>
          </a:fillRef>
          <a:effectRef idx="1">
            <a:schemeClr val="accent1"/>
          </a:effectRef>
          <a:fontRef idx="minor">
            <a:schemeClr val="dk1"/>
          </a:fontRef>
        </p:style>
        <p:txBody>
          <a:bodyPr lIns="119315" tIns="59657" rIns="119315" bIns="59657" rtlCol="0" anchor="t"/>
          <a:lstStyle/>
          <a:p>
            <a:r>
              <a:rPr lang="en-US" sz="2745" dirty="0">
                <a:solidFill>
                  <a:schemeClr val="accent4"/>
                </a:solidFill>
                <a:latin typeface="+mj-lt"/>
              </a:rPr>
              <a:t>Http Base Protocol Filter</a:t>
            </a:r>
          </a:p>
          <a:p>
            <a:endParaRPr lang="en-US" sz="2353" dirty="0">
              <a:solidFill>
                <a:schemeClr val="accent4"/>
              </a:solidFill>
              <a:latin typeface="+mj-lt"/>
            </a:endParaRPr>
          </a:p>
          <a:p>
            <a:r>
              <a:rPr lang="en-US" sz="1766" dirty="0">
                <a:solidFill>
                  <a:schemeClr val="accent4"/>
                </a:solidFill>
              </a:rPr>
              <a:t>Has in-depth settings</a:t>
            </a:r>
          </a:p>
        </p:txBody>
      </p:sp>
      <p:sp>
        <p:nvSpPr>
          <p:cNvPr id="12" name="Rectangle 11"/>
          <p:cNvSpPr/>
          <p:nvPr/>
        </p:nvSpPr>
        <p:spPr>
          <a:xfrm>
            <a:off x="7309264" y="4824405"/>
            <a:ext cx="3453946" cy="1203831"/>
          </a:xfrm>
          <a:prstGeom prst="rect">
            <a:avLst/>
          </a:prstGeom>
          <a:solidFill>
            <a:schemeClr val="tx1">
              <a:lumMod val="40000"/>
              <a:lumOff val="60000"/>
            </a:schemeClr>
          </a:solidFill>
          <a:ln w="3175">
            <a:noFill/>
          </a:ln>
          <a:effectLst/>
        </p:spPr>
        <p:style>
          <a:lnRef idx="1">
            <a:schemeClr val="accent1"/>
          </a:lnRef>
          <a:fillRef idx="2">
            <a:schemeClr val="accent1"/>
          </a:fillRef>
          <a:effectRef idx="1">
            <a:schemeClr val="accent1"/>
          </a:effectRef>
          <a:fontRef idx="minor">
            <a:schemeClr val="dk1"/>
          </a:fontRef>
        </p:style>
        <p:txBody>
          <a:bodyPr lIns="119315" tIns="59657" rIns="119315" bIns="59657" rtlCol="0" anchor="ctr"/>
          <a:lstStyle/>
          <a:p>
            <a:pPr algn="ctr"/>
            <a:r>
              <a:rPr lang="en-US" sz="2353" dirty="0">
                <a:solidFill>
                  <a:schemeClr val="accent4"/>
                </a:solidFill>
                <a:latin typeface="+mj-lt"/>
              </a:rPr>
              <a:t>HttpContent</a:t>
            </a:r>
          </a:p>
          <a:p>
            <a:pPr algn="ctr"/>
            <a:r>
              <a:rPr lang="en-US" sz="1961" dirty="0">
                <a:solidFill>
                  <a:schemeClr val="accent4"/>
                </a:solidFill>
                <a:latin typeface="+mj-lt"/>
              </a:rPr>
              <a:t>String • Stream • Buffer • Multipart • FormUrlEncoded</a:t>
            </a:r>
          </a:p>
        </p:txBody>
      </p:sp>
      <p:sp>
        <p:nvSpPr>
          <p:cNvPr id="3" name="Rectangle 2"/>
          <p:cNvSpPr/>
          <p:nvPr/>
        </p:nvSpPr>
        <p:spPr>
          <a:xfrm>
            <a:off x="9887347" y="3745522"/>
            <a:ext cx="1163660" cy="754190"/>
          </a:xfrm>
          <a:prstGeom prst="rect">
            <a:avLst/>
          </a:prstGeom>
        </p:spPr>
        <p:txBody>
          <a:bodyPr wrap="square">
            <a:spAutoFit/>
          </a:bodyPr>
          <a:lstStyle/>
          <a:p>
            <a:r>
              <a:rPr lang="en-US" sz="4312" dirty="0">
                <a:solidFill>
                  <a:srgbClr val="FFFFFF"/>
                </a:solidFill>
              </a:rPr>
              <a:t>⛭</a:t>
            </a:r>
          </a:p>
        </p:txBody>
      </p:sp>
      <p:sp>
        <p:nvSpPr>
          <p:cNvPr id="10" name="TextBox 9"/>
          <p:cNvSpPr txBox="1"/>
          <p:nvPr/>
        </p:nvSpPr>
        <p:spPr>
          <a:xfrm>
            <a:off x="4185650" y="1289877"/>
            <a:ext cx="3496960" cy="615480"/>
          </a:xfrm>
          <a:prstGeom prst="rect">
            <a:avLst/>
          </a:prstGeom>
          <a:noFill/>
        </p:spPr>
        <p:txBody>
          <a:bodyPr wrap="square" lIns="179259" tIns="143407" rIns="179259" bIns="143407" rtlCol="0">
            <a:spAutoFit/>
          </a:bodyPr>
          <a:lstStyle/>
          <a:p>
            <a:pPr algn="ctr">
              <a:lnSpc>
                <a:spcPct val="90000"/>
              </a:lnSpc>
              <a:spcAft>
                <a:spcPts val="588"/>
              </a:spcAft>
            </a:pPr>
            <a:r>
              <a:rPr lang="en-US" sz="2353" dirty="0">
                <a:solidFill>
                  <a:schemeClr val="accent3"/>
                </a:solidFill>
                <a:latin typeface="+mj-lt"/>
              </a:rPr>
              <a:t>Your code</a:t>
            </a:r>
          </a:p>
        </p:txBody>
      </p:sp>
      <p:sp>
        <p:nvSpPr>
          <p:cNvPr id="21" name="TextBox 20"/>
          <p:cNvSpPr txBox="1"/>
          <p:nvPr/>
        </p:nvSpPr>
        <p:spPr>
          <a:xfrm>
            <a:off x="7966204" y="1308393"/>
            <a:ext cx="2701148" cy="615480"/>
          </a:xfrm>
          <a:prstGeom prst="rect">
            <a:avLst/>
          </a:prstGeom>
          <a:noFill/>
        </p:spPr>
        <p:txBody>
          <a:bodyPr wrap="square" lIns="179259" tIns="143407" rIns="179259" bIns="143407" rtlCol="0">
            <a:spAutoFit/>
          </a:bodyPr>
          <a:lstStyle/>
          <a:p>
            <a:pPr algn="ctr">
              <a:lnSpc>
                <a:spcPct val="90000"/>
              </a:lnSpc>
              <a:spcAft>
                <a:spcPts val="588"/>
              </a:spcAft>
            </a:pPr>
            <a:r>
              <a:rPr lang="en-US" sz="2353" dirty="0">
                <a:solidFill>
                  <a:schemeClr val="accent3"/>
                </a:solidFill>
                <a:latin typeface="+mj-lt"/>
              </a:rPr>
              <a:t>This is also a filter</a:t>
            </a:r>
          </a:p>
        </p:txBody>
      </p:sp>
    </p:spTree>
    <p:extLst>
      <p:ext uri="{BB962C8B-B14F-4D97-AF65-F5344CB8AC3E}">
        <p14:creationId xmlns:p14="http://schemas.microsoft.com/office/powerpoint/2010/main" val="297418590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a:t>
            </a:r>
            <a:r>
              <a:rPr lang="en-GB" dirty="0" err="1" smtClean="0"/>
              <a:t>HttpBaseProtocolFilter</a:t>
            </a:r>
            <a:r>
              <a:rPr lang="en-GB" dirty="0" smtClean="0"/>
              <a:t/>
            </a:r>
            <a:br>
              <a:rPr lang="en-GB" dirty="0" smtClean="0"/>
            </a:br>
            <a:r>
              <a:rPr lang="en-GB" sz="3137" dirty="0">
                <a:solidFill>
                  <a:schemeClr val="tx2"/>
                </a:solidFill>
              </a:rPr>
              <a:t>For compression, credentials </a:t>
            </a:r>
            <a:r>
              <a:rPr lang="en-GB" sz="3137" dirty="0" err="1">
                <a:solidFill>
                  <a:schemeClr val="tx2"/>
                </a:solidFill>
              </a:rPr>
              <a:t>etc</a:t>
            </a:r>
            <a:endParaRPr lang="en-GB" sz="3137" dirty="0">
              <a:solidFill>
                <a:schemeClr val="tx2"/>
              </a:solidFill>
            </a:endParaRPr>
          </a:p>
        </p:txBody>
      </p:sp>
      <p:sp>
        <p:nvSpPr>
          <p:cNvPr id="3" name="Text Placeholder 2"/>
          <p:cNvSpPr>
            <a:spLocks noGrp="1"/>
          </p:cNvSpPr>
          <p:nvPr>
            <p:ph type="body" sz="quarter" idx="10"/>
          </p:nvPr>
        </p:nvSpPr>
        <p:spPr>
          <a:xfrm>
            <a:off x="257175" y="1583703"/>
            <a:ext cx="11934825" cy="5274297"/>
          </a:xfrm>
        </p:spPr>
        <p:txBody>
          <a:bodyPr/>
          <a:lstStyle/>
          <a:p>
            <a:pPr>
              <a:lnSpc>
                <a:spcPct val="107000"/>
              </a:lnSpc>
              <a:spcAft>
                <a:spcPts val="800"/>
              </a:spcAft>
            </a:pPr>
            <a:r>
              <a:rPr lang="en-GB" sz="1800" b="0" dirty="0" err="1">
                <a:solidFill>
                  <a:srgbClr val="2B91AF"/>
                </a:solidFill>
                <a:highlight>
                  <a:srgbClr val="FFFFFF"/>
                </a:highlight>
                <a:latin typeface="Consolas" panose="020B0609020204030204" pitchFamily="49" charset="0"/>
                <a:cs typeface="Consolas" panose="020B0609020204030204" pitchFamily="49" charset="0"/>
              </a:rPr>
              <a:t>HttpBaseProtocolFilter</a:t>
            </a:r>
            <a:r>
              <a:rPr lang="en-GB" sz="1800" b="0" dirty="0">
                <a:solidFill>
                  <a:srgbClr val="000000"/>
                </a:solidFill>
                <a:highlight>
                  <a:srgbClr val="FFFFFF"/>
                </a:highlight>
                <a:latin typeface="Consolas" panose="020B0609020204030204" pitchFamily="49" charset="0"/>
                <a:cs typeface="Consolas" panose="020B0609020204030204" pitchFamily="49" charset="0"/>
              </a:rPr>
              <a:t> filter = </a:t>
            </a:r>
            <a:r>
              <a:rPr lang="en-GB" sz="1800" b="0" dirty="0">
                <a:solidFill>
                  <a:srgbClr val="0000FF"/>
                </a:solidFill>
                <a:highlight>
                  <a:srgbClr val="FFFFFF"/>
                </a:highlight>
                <a:latin typeface="Consolas" panose="020B0609020204030204" pitchFamily="49" charset="0"/>
                <a:cs typeface="Consolas" panose="020B0609020204030204" pitchFamily="49" charset="0"/>
              </a:rPr>
              <a:t>new</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2B91AF"/>
                </a:solidFill>
                <a:highlight>
                  <a:srgbClr val="FFFFFF"/>
                </a:highlight>
                <a:latin typeface="Consolas" panose="020B0609020204030204" pitchFamily="49" charset="0"/>
                <a:cs typeface="Consolas" panose="020B0609020204030204" pitchFamily="49" charset="0"/>
              </a:rPr>
              <a:t>HttpBaseProtocolFilter</a:t>
            </a:r>
            <a:r>
              <a:rPr lang="en-GB" sz="1800" b="0" dirty="0" smtClean="0">
                <a:solidFill>
                  <a:srgbClr val="000000"/>
                </a:solidFill>
                <a:highlight>
                  <a:srgbClr val="FFFFFF"/>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FFFFF"/>
                </a:highlight>
                <a:latin typeface="Consolas" panose="020B0609020204030204" pitchFamily="49" charset="0"/>
                <a:cs typeface="Consolas" panose="020B0609020204030204" pitchFamily="49" charset="0"/>
              </a:rPr>
            </a:b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a:solidFill>
                  <a:srgbClr val="008000"/>
                </a:solidFill>
                <a:highlight>
                  <a:srgbClr val="FFFFFF"/>
                </a:highlight>
                <a:latin typeface="Consolas" panose="020B0609020204030204" pitchFamily="49" charset="0"/>
                <a:cs typeface="Consolas" panose="020B0609020204030204" pitchFamily="49" charset="0"/>
              </a:rPr>
              <a:t>// When </a:t>
            </a:r>
            <a:r>
              <a:rPr lang="en-GB" sz="1800" b="0" dirty="0" err="1">
                <a:solidFill>
                  <a:srgbClr val="008000"/>
                </a:solidFill>
                <a:highlight>
                  <a:srgbClr val="FFFFFF"/>
                </a:highlight>
                <a:latin typeface="Consolas" panose="020B0609020204030204" pitchFamily="49" charset="0"/>
                <a:cs typeface="Consolas" panose="020B0609020204030204" pitchFamily="49" charset="0"/>
              </a:rPr>
              <a:t>AutomaticDecompression</a:t>
            </a:r>
            <a:r>
              <a:rPr lang="en-GB" sz="1800" b="0" dirty="0">
                <a:solidFill>
                  <a:srgbClr val="008000"/>
                </a:solidFill>
                <a:highlight>
                  <a:srgbClr val="FFFFFF"/>
                </a:highlight>
                <a:latin typeface="Consolas" panose="020B0609020204030204" pitchFamily="49" charset="0"/>
                <a:cs typeface="Consolas" panose="020B0609020204030204" pitchFamily="49" charset="0"/>
              </a:rPr>
              <a:t> is true (the default), the Accept-Encoding header is added </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a:solidFill>
                  <a:srgbClr val="008000"/>
                </a:solidFill>
                <a:highlight>
                  <a:srgbClr val="FFFFFF"/>
                </a:highlight>
                <a:latin typeface="Consolas" panose="020B0609020204030204" pitchFamily="49" charset="0"/>
                <a:cs typeface="Consolas" panose="020B0609020204030204" pitchFamily="49" charset="0"/>
              </a:rPr>
              <a:t>// to the headers and set to allow </a:t>
            </a:r>
            <a:r>
              <a:rPr lang="en-GB" sz="1800" b="0" dirty="0" err="1">
                <a:solidFill>
                  <a:srgbClr val="008000"/>
                </a:solidFill>
                <a:highlight>
                  <a:srgbClr val="FFFFFF"/>
                </a:highlight>
                <a:latin typeface="Consolas" panose="020B0609020204030204" pitchFamily="49" charset="0"/>
                <a:cs typeface="Consolas" panose="020B0609020204030204" pitchFamily="49" charset="0"/>
              </a:rPr>
              <a:t>gzip</a:t>
            </a:r>
            <a:r>
              <a:rPr lang="en-GB" sz="1800" b="0" dirty="0">
                <a:solidFill>
                  <a:srgbClr val="008000"/>
                </a:solidFill>
                <a:highlight>
                  <a:srgbClr val="FFFFFF"/>
                </a:highlight>
                <a:latin typeface="Consolas" panose="020B0609020204030204" pitchFamily="49" charset="0"/>
                <a:cs typeface="Consolas" panose="020B0609020204030204" pitchFamily="49" charset="0"/>
              </a:rPr>
              <a:t> and compress</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err="1">
                <a:solidFill>
                  <a:srgbClr val="000000"/>
                </a:solidFill>
                <a:highlight>
                  <a:srgbClr val="FFFFFF"/>
                </a:highlight>
                <a:latin typeface="Consolas" panose="020B0609020204030204" pitchFamily="49" charset="0"/>
                <a:cs typeface="Consolas" panose="020B0609020204030204" pitchFamily="49" charset="0"/>
              </a:rPr>
              <a:t>filter.AutomaticDecompression</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a:solidFill>
                  <a:srgbClr val="0000FF"/>
                </a:solidFill>
                <a:highlight>
                  <a:srgbClr val="FFFFFF"/>
                </a:highlight>
                <a:latin typeface="Consolas" panose="020B0609020204030204" pitchFamily="49" charset="0"/>
                <a:cs typeface="Consolas" panose="020B0609020204030204" pitchFamily="49" charset="0"/>
              </a:rPr>
              <a:t>true</a:t>
            </a:r>
            <a:r>
              <a:rPr lang="en-GB" sz="1800" b="0" dirty="0" smtClean="0">
                <a:solidFill>
                  <a:srgbClr val="000000"/>
                </a:solidFill>
                <a:highlight>
                  <a:srgbClr val="FFFFFF"/>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FFFFF"/>
                </a:highlight>
                <a:latin typeface="Consolas" panose="020B0609020204030204" pitchFamily="49" charset="0"/>
                <a:cs typeface="Consolas" panose="020B0609020204030204" pitchFamily="49" charset="0"/>
              </a:rPr>
            </a:b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err="1">
                <a:solidFill>
                  <a:srgbClr val="2B91AF"/>
                </a:solidFill>
                <a:highlight>
                  <a:srgbClr val="FFFFFF"/>
                </a:highlight>
                <a:latin typeface="Consolas" panose="020B0609020204030204" pitchFamily="49" charset="0"/>
                <a:cs typeface="Consolas" panose="020B0609020204030204" pitchFamily="49" charset="0"/>
              </a:rPr>
              <a:t>PasswordCredential</a:t>
            </a:r>
            <a:r>
              <a:rPr lang="en-GB" sz="1800" b="0" dirty="0">
                <a:solidFill>
                  <a:srgbClr val="000000"/>
                </a:solidFill>
                <a:highlight>
                  <a:srgbClr val="FFFFFF"/>
                </a:highlight>
                <a:latin typeface="Consolas" panose="020B0609020204030204" pitchFamily="49" charset="0"/>
                <a:cs typeface="Consolas" panose="020B0609020204030204" pitchFamily="49" charset="0"/>
              </a:rPr>
              <a:t> creds = </a:t>
            </a:r>
            <a:r>
              <a:rPr lang="en-GB" sz="1800" b="0" dirty="0">
                <a:solidFill>
                  <a:srgbClr val="0000FF"/>
                </a:solidFill>
                <a:highlight>
                  <a:srgbClr val="FFFFFF"/>
                </a:highlight>
                <a:latin typeface="Consolas" panose="020B0609020204030204" pitchFamily="49" charset="0"/>
                <a:cs typeface="Consolas" panose="020B0609020204030204" pitchFamily="49" charset="0"/>
              </a:rPr>
              <a:t>new</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2B91AF"/>
                </a:solidFill>
                <a:highlight>
                  <a:srgbClr val="FFFFFF"/>
                </a:highlight>
                <a:latin typeface="Consolas" panose="020B0609020204030204" pitchFamily="49" charset="0"/>
                <a:cs typeface="Consolas" panose="020B0609020204030204" pitchFamily="49" charset="0"/>
              </a:rPr>
              <a:t>PasswordCredential</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solidFill>
                  <a:srgbClr val="A31515"/>
                </a:solidFill>
                <a:highlight>
                  <a:srgbClr val="FFFFFF"/>
                </a:highlight>
                <a:latin typeface="Consolas" panose="020B0609020204030204" pitchFamily="49" charset="0"/>
                <a:cs typeface="Consolas" panose="020B0609020204030204" pitchFamily="49" charset="0"/>
              </a:rPr>
              <a:t>"JumpStart"</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userName</a:t>
            </a:r>
            <a:r>
              <a:rPr lang="en-GB" sz="1800" b="0" dirty="0">
                <a:solidFill>
                  <a:srgbClr val="000000"/>
                </a:solidFill>
                <a:highlight>
                  <a:srgbClr val="FFFFFF"/>
                </a:highlight>
                <a:latin typeface="Consolas" panose="020B0609020204030204" pitchFamily="49" charset="0"/>
                <a:cs typeface="Consolas" panose="020B0609020204030204" pitchFamily="49" charset="0"/>
              </a:rPr>
              <a:t>, password);</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err="1">
                <a:solidFill>
                  <a:srgbClr val="000000"/>
                </a:solidFill>
                <a:highlight>
                  <a:srgbClr val="FFFFFF"/>
                </a:highlight>
                <a:latin typeface="Consolas" panose="020B0609020204030204" pitchFamily="49" charset="0"/>
                <a:cs typeface="Consolas" panose="020B0609020204030204" pitchFamily="49" charset="0"/>
              </a:rPr>
              <a:t>filter.ServerCredential</a:t>
            </a:r>
            <a:r>
              <a:rPr lang="en-GB" sz="1800" b="0" dirty="0">
                <a:solidFill>
                  <a:srgbClr val="000000"/>
                </a:solidFill>
                <a:highlight>
                  <a:srgbClr val="FFFFFF"/>
                </a:highlight>
                <a:latin typeface="Consolas" panose="020B0609020204030204" pitchFamily="49" charset="0"/>
                <a:cs typeface="Consolas" panose="020B0609020204030204" pitchFamily="49" charset="0"/>
              </a:rPr>
              <a:t> = creds;</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err="1">
                <a:solidFill>
                  <a:srgbClr val="000000"/>
                </a:solidFill>
                <a:highlight>
                  <a:srgbClr val="FFFFFF"/>
                </a:highlight>
                <a:latin typeface="Consolas" panose="020B0609020204030204" pitchFamily="49" charset="0"/>
                <a:cs typeface="Consolas" panose="020B0609020204030204" pitchFamily="49" charset="0"/>
              </a:rPr>
              <a:t>filter.ProxyCredential</a:t>
            </a:r>
            <a:r>
              <a:rPr lang="en-GB" sz="1800" b="0" dirty="0">
                <a:solidFill>
                  <a:srgbClr val="000000"/>
                </a:solidFill>
                <a:highlight>
                  <a:srgbClr val="FFFFFF"/>
                </a:highlight>
                <a:latin typeface="Consolas" panose="020B0609020204030204" pitchFamily="49" charset="0"/>
                <a:cs typeface="Consolas" panose="020B0609020204030204" pitchFamily="49" charset="0"/>
              </a:rPr>
              <a:t> = creds</a:t>
            </a:r>
            <a:r>
              <a:rPr lang="en-GB" sz="1800" b="0" dirty="0" smtClean="0">
                <a:solidFill>
                  <a:srgbClr val="000000"/>
                </a:solidFill>
                <a:highlight>
                  <a:srgbClr val="FFFFFF"/>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FFFFF"/>
                </a:highlight>
                <a:latin typeface="Consolas" panose="020B0609020204030204" pitchFamily="49" charset="0"/>
                <a:cs typeface="Consolas" panose="020B0609020204030204" pitchFamily="49" charset="0"/>
              </a:rPr>
            </a:b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a:solidFill>
                  <a:srgbClr val="008000"/>
                </a:solidFill>
                <a:highlight>
                  <a:srgbClr val="FFFFFF"/>
                </a:highlight>
                <a:latin typeface="Consolas" panose="020B0609020204030204" pitchFamily="49" charset="0"/>
                <a:cs typeface="Consolas" panose="020B0609020204030204" pitchFamily="49" charset="0"/>
              </a:rPr>
              <a:t>// Create the </a:t>
            </a:r>
            <a:r>
              <a:rPr lang="en-GB" sz="1800" b="0" dirty="0" err="1">
                <a:solidFill>
                  <a:srgbClr val="008000"/>
                </a:solidFill>
                <a:highlight>
                  <a:srgbClr val="FFFFFF"/>
                </a:highlight>
                <a:latin typeface="Consolas" panose="020B0609020204030204" pitchFamily="49" charset="0"/>
                <a:cs typeface="Consolas" panose="020B0609020204030204" pitchFamily="49" charset="0"/>
              </a:rPr>
              <a:t>HttpClient</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err="1">
                <a:solidFill>
                  <a:srgbClr val="2B91AF"/>
                </a:solidFill>
                <a:highlight>
                  <a:srgbClr val="FFFFFF"/>
                </a:highlight>
                <a:latin typeface="Consolas" panose="020B0609020204030204" pitchFamily="49" charset="0"/>
                <a:cs typeface="Consolas" panose="020B0609020204030204" pitchFamily="49" charset="0"/>
              </a:rPr>
              <a:t>HttpClient</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httpClient</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a:solidFill>
                  <a:srgbClr val="0000FF"/>
                </a:solidFill>
                <a:highlight>
                  <a:srgbClr val="FFFFFF"/>
                </a:highlight>
                <a:latin typeface="Consolas" panose="020B0609020204030204" pitchFamily="49" charset="0"/>
                <a:cs typeface="Consolas" panose="020B0609020204030204" pitchFamily="49" charset="0"/>
              </a:rPr>
              <a:t>new</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2B91AF"/>
                </a:solidFill>
                <a:highlight>
                  <a:srgbClr val="FFFFFF"/>
                </a:highlight>
                <a:latin typeface="Consolas" panose="020B0609020204030204" pitchFamily="49" charset="0"/>
                <a:cs typeface="Consolas" panose="020B0609020204030204" pitchFamily="49" charset="0"/>
              </a:rPr>
              <a:t>HttpClient</a:t>
            </a:r>
            <a:r>
              <a:rPr lang="en-GB" sz="1800" b="0" dirty="0">
                <a:solidFill>
                  <a:srgbClr val="000000"/>
                </a:solidFill>
                <a:highlight>
                  <a:srgbClr val="FFFFFF"/>
                </a:highlight>
                <a:latin typeface="Consolas" panose="020B0609020204030204" pitchFamily="49" charset="0"/>
                <a:cs typeface="Consolas" panose="020B0609020204030204" pitchFamily="49" charset="0"/>
              </a:rPr>
              <a:t>(filter</a:t>
            </a:r>
            <a:r>
              <a:rPr lang="en-GB" sz="1800" b="0" dirty="0" smtClean="0">
                <a:solidFill>
                  <a:srgbClr val="000000"/>
                </a:solidFill>
                <a:highlight>
                  <a:srgbClr val="FFFFFF"/>
                </a:highlight>
                <a:latin typeface="Consolas" panose="020B0609020204030204" pitchFamily="49" charset="0"/>
                <a:cs typeface="Consolas" panose="020B0609020204030204" pitchFamily="49" charset="0"/>
              </a:rPr>
              <a:t>);</a:t>
            </a:r>
            <a:br>
              <a:rPr lang="en-GB" sz="1800" b="0" dirty="0" smtClean="0">
                <a:solidFill>
                  <a:srgbClr val="000000"/>
                </a:solidFill>
                <a:highlight>
                  <a:srgbClr val="FFFFFF"/>
                </a:highlight>
                <a:latin typeface="Consolas" panose="020B0609020204030204" pitchFamily="49" charset="0"/>
                <a:cs typeface="Consolas" panose="020B0609020204030204" pitchFamily="49" charset="0"/>
              </a:rPr>
            </a:b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a:solidFill>
                  <a:srgbClr val="008000"/>
                </a:solidFill>
                <a:highlight>
                  <a:srgbClr val="FFFFFF"/>
                </a:highlight>
                <a:latin typeface="Consolas" panose="020B0609020204030204" pitchFamily="49" charset="0"/>
                <a:cs typeface="Consolas" panose="020B0609020204030204" pitchFamily="49" charset="0"/>
              </a:rPr>
              <a:t>// Make the call</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a:solidFill>
                  <a:srgbClr val="0000FF"/>
                </a:solidFill>
                <a:highlight>
                  <a:srgbClr val="FFFFFF"/>
                </a:highlight>
                <a:latin typeface="Consolas" panose="020B0609020204030204" pitchFamily="49" charset="0"/>
                <a:cs typeface="Consolas" panose="020B0609020204030204" pitchFamily="49" charset="0"/>
              </a:rPr>
              <a:t>string</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responseText</a:t>
            </a:r>
            <a:r>
              <a:rPr lang="en-GB" sz="1800" b="0" dirty="0">
                <a:solidFill>
                  <a:srgbClr val="000000"/>
                </a:solidFill>
                <a:highlight>
                  <a:srgbClr val="FFFFFF"/>
                </a:highlight>
                <a:latin typeface="Consolas" panose="020B0609020204030204" pitchFamily="49" charset="0"/>
                <a:cs typeface="Consolas" panose="020B0609020204030204" pitchFamily="49" charset="0"/>
              </a:rPr>
              <a:t> = </a:t>
            </a:r>
            <a:r>
              <a:rPr lang="en-GB" sz="1800" b="0" dirty="0">
                <a:solidFill>
                  <a:srgbClr val="0000FF"/>
                </a:solidFill>
                <a:highlight>
                  <a:srgbClr val="FFFFFF"/>
                </a:highlight>
                <a:latin typeface="Consolas" panose="020B0609020204030204" pitchFamily="49" charset="0"/>
                <a:cs typeface="Consolas" panose="020B0609020204030204" pitchFamily="49" charset="0"/>
              </a:rPr>
              <a:t>await</a:t>
            </a:r>
            <a:r>
              <a:rPr lang="en-GB" sz="1800" b="0" dirty="0">
                <a:solidFill>
                  <a:srgbClr val="000000"/>
                </a:solidFill>
                <a:highlight>
                  <a:srgbClr val="FFFFFF"/>
                </a:highlight>
                <a:latin typeface="Consolas" panose="020B0609020204030204" pitchFamily="49" charset="0"/>
                <a:cs typeface="Consolas" panose="020B0609020204030204" pitchFamily="49" charset="0"/>
              </a:rPr>
              <a:t> </a:t>
            </a:r>
            <a:r>
              <a:rPr lang="en-GB" sz="1800" b="0" dirty="0" err="1">
                <a:solidFill>
                  <a:srgbClr val="000000"/>
                </a:solidFill>
                <a:highlight>
                  <a:srgbClr val="FFFFFF"/>
                </a:highlight>
                <a:latin typeface="Consolas" panose="020B0609020204030204" pitchFamily="49" charset="0"/>
                <a:cs typeface="Consolas" panose="020B0609020204030204" pitchFamily="49" charset="0"/>
              </a:rPr>
              <a:t>httpClient.GetStringAsync</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err="1">
                <a:solidFill>
                  <a:srgbClr val="000000"/>
                </a:solidFill>
                <a:highlight>
                  <a:srgbClr val="FFFFFF"/>
                </a:highlight>
                <a:latin typeface="Consolas" panose="020B0609020204030204" pitchFamily="49" charset="0"/>
                <a:cs typeface="Consolas" panose="020B0609020204030204" pitchFamily="49" charset="0"/>
              </a:rPr>
              <a:t>uri</a:t>
            </a: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800" b="0" dirty="0">
                <a:latin typeface="Consolas" panose="020B0609020204030204" pitchFamily="49" charset="0"/>
                <a:ea typeface="Times New Roman" panose="02020603050405020304" pitchFamily="18" charset="0"/>
                <a:cs typeface="Consolas" panose="020B0609020204030204" pitchFamily="49" charset="0"/>
              </a:rPr>
              <a:t/>
            </a:r>
            <a:br>
              <a:rPr lang="en-GB" sz="1800" b="0" dirty="0">
                <a:latin typeface="Consolas" panose="020B0609020204030204" pitchFamily="49" charset="0"/>
                <a:ea typeface="Times New Roman" panose="02020603050405020304" pitchFamily="18" charset="0"/>
                <a:cs typeface="Consolas" panose="020B0609020204030204" pitchFamily="49" charset="0"/>
              </a:rPr>
            </a:br>
            <a:r>
              <a:rPr lang="en-GB" sz="1800" b="0" dirty="0">
                <a:solidFill>
                  <a:srgbClr val="000000"/>
                </a:solidFill>
                <a:highlight>
                  <a:srgbClr val="FFFFFF"/>
                </a:highlight>
                <a:latin typeface="Consolas" panose="020B0609020204030204" pitchFamily="49" charset="0"/>
                <a:cs typeface="Consolas" panose="020B0609020204030204" pitchFamily="49" charset="0"/>
              </a:rPr>
              <a:t>...</a:t>
            </a:r>
            <a:r>
              <a:rPr lang="en-GB" sz="1200" dirty="0">
                <a:latin typeface="Times New Roman" panose="02020603050405020304" pitchFamily="18" charset="0"/>
                <a:ea typeface="Times New Roman" panose="02020603050405020304" pitchFamily="18" charset="0"/>
                <a:cs typeface="Times New Roman" panose="02020603050405020304" pitchFamily="18" charset="0"/>
              </a:rPr>
              <a:t/>
            </a:r>
            <a:br>
              <a:rPr lang="en-GB" sz="1200" dirty="0">
                <a:latin typeface="Times New Roman" panose="02020603050405020304" pitchFamily="18" charset="0"/>
                <a:ea typeface="Times New Roman" panose="02020603050405020304" pitchFamily="18" charset="0"/>
                <a:cs typeface="Times New Roman" panose="02020603050405020304" pitchFamily="18" charset="0"/>
              </a:rPr>
            </a:br>
            <a:r>
              <a:rPr lang="en-GB" sz="1100" dirty="0">
                <a:latin typeface="Calibri" panose="020F0502020204030204" pitchFamily="34" charset="0"/>
                <a:ea typeface="Calibri" panose="020F0502020204030204" pitchFamily="34" charset="0"/>
                <a:cs typeface="Times New Roman" panose="02020603050405020304" pitchFamily="18" charset="0"/>
              </a:rPr>
              <a:t/>
            </a:r>
            <a:br>
              <a:rPr lang="en-GB" sz="1100" dirty="0">
                <a:latin typeface="Calibri" panose="020F0502020204030204" pitchFamily="34" charset="0"/>
                <a:ea typeface="Calibri" panose="020F0502020204030204" pitchFamily="34" charset="0"/>
                <a:cs typeface="Times New Roman" panose="02020603050405020304" pitchFamily="18" charset="0"/>
              </a:rPr>
            </a:br>
            <a:endParaRPr lang="en-GB" sz="1100" dirty="0">
              <a:latin typeface="Calibri" panose="020F0502020204030204" pitchFamily="34" charset="0"/>
              <a:ea typeface="Calibri" panose="020F0502020204030204" pitchFamily="34" charset="0"/>
              <a:cs typeface="Times New Roman" panose="02020603050405020304" pitchFamily="18" charset="0"/>
            </a:endParaRPr>
          </a:p>
          <a:p>
            <a:endParaRPr lang="en-GB" sz="1600" b="0" dirty="0"/>
          </a:p>
        </p:txBody>
      </p:sp>
    </p:spTree>
    <p:extLst>
      <p:ext uri="{BB962C8B-B14F-4D97-AF65-F5344CB8AC3E}">
        <p14:creationId xmlns:p14="http://schemas.microsoft.com/office/powerpoint/2010/main" val="303047072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Mobility and the cloud is the new normal</a:t>
            </a:r>
            <a:r>
              <a:rPr lang="en-GB" dirty="0"/>
              <a:t/>
            </a:r>
            <a:br>
              <a:rPr lang="en-GB" dirty="0"/>
            </a:br>
            <a:endParaRPr lang="en-GB" dirty="0"/>
          </a:p>
        </p:txBody>
      </p:sp>
      <p:grpSp>
        <p:nvGrpSpPr>
          <p:cNvPr id="36" name="Group 35"/>
          <p:cNvGrpSpPr/>
          <p:nvPr/>
        </p:nvGrpSpPr>
        <p:grpSpPr>
          <a:xfrm>
            <a:off x="502050" y="1616266"/>
            <a:ext cx="3585699" cy="5157210"/>
            <a:chOff x="274638" y="1648178"/>
            <a:chExt cx="3657600" cy="5260623"/>
          </a:xfrm>
        </p:grpSpPr>
        <p:sp>
          <p:nvSpPr>
            <p:cNvPr id="37" name="Rectangle 36"/>
            <p:cNvSpPr/>
            <p:nvPr/>
          </p:nvSpPr>
          <p:spPr bwMode="auto">
            <a:xfrm>
              <a:off x="274638" y="4755974"/>
              <a:ext cx="3611880" cy="45720"/>
            </a:xfrm>
            <a:prstGeom prst="rect">
              <a:avLst/>
            </a:prstGeom>
            <a:solidFill>
              <a:srgbClr val="92D050"/>
            </a:solidFill>
            <a:ln w="9525" cap="flat" cmpd="sng" algn="ctr">
              <a:noFill/>
              <a:prstDash val="solid"/>
              <a:headEnd type="none" w="med" len="med"/>
              <a:tailEnd type="none" w="med" len="med"/>
            </a:ln>
            <a:effectLst/>
          </p:spPr>
          <p:txBody>
            <a:bodyPr lIns="179285" tIns="143428" rIns="179285" bIns="143428"/>
            <a:lstStyle/>
            <a:p>
              <a:pPr defTabSz="914314">
                <a:defRPr/>
              </a:pPr>
              <a:endParaRPr lang="en-US" sz="2353" kern="0" dirty="0">
                <a:solidFill>
                  <a:schemeClr val="bg1">
                    <a:lumMod val="50000"/>
                  </a:schemeClr>
                </a:solidFill>
                <a:latin typeface="Segoe UI Light"/>
                <a:ea typeface="Calibri" panose="020F0502020204030204" pitchFamily="34" charset="0"/>
                <a:cs typeface="Times New Roman" panose="02020603050405020304" pitchFamily="18" charset="0"/>
              </a:endParaRPr>
            </a:p>
          </p:txBody>
        </p:sp>
        <p:sp>
          <p:nvSpPr>
            <p:cNvPr id="38" name="Rectangle 37"/>
            <p:cNvSpPr/>
            <p:nvPr/>
          </p:nvSpPr>
          <p:spPr bwMode="auto">
            <a:xfrm>
              <a:off x="274638" y="4801695"/>
              <a:ext cx="3657600" cy="2107106"/>
            </a:xfrm>
            <a:prstGeom prst="rect">
              <a:avLst/>
            </a:prstGeom>
            <a:noFill/>
            <a:ln w="9525" cap="flat" cmpd="sng" algn="ctr">
              <a:noFill/>
              <a:prstDash val="solid"/>
              <a:headEnd type="none" w="med" len="med"/>
              <a:tailEnd type="none" w="med" len="med"/>
            </a:ln>
            <a:effectLst/>
          </p:spPr>
          <p:txBody>
            <a:bodyPr lIns="179285" tIns="143428" rIns="179285" bIns="143428"/>
            <a:lstStyle/>
            <a:p>
              <a:pPr defTabSz="914314">
                <a:defRPr/>
              </a:pPr>
              <a:r>
                <a:rPr lang="en-US" sz="1961" kern="0" dirty="0">
                  <a:solidFill>
                    <a:schemeClr val="bg1">
                      <a:lumMod val="50000"/>
                    </a:schemeClr>
                  </a:solidFill>
                  <a:latin typeface="Segoe UI Light"/>
                </a:rPr>
                <a:t>of employees use personal devices for work purposes.*</a:t>
              </a:r>
              <a:endParaRPr lang="en-US" sz="1961" kern="0" dirty="0">
                <a:solidFill>
                  <a:schemeClr val="bg1">
                    <a:lumMod val="50000"/>
                  </a:schemeClr>
                </a:solidFill>
                <a:latin typeface="Segoe UI Light"/>
                <a:ea typeface="Calibri" panose="020F0502020204030204" pitchFamily="34" charset="0"/>
                <a:cs typeface="Times New Roman" panose="02020603050405020304" pitchFamily="18" charset="0"/>
              </a:endParaRPr>
            </a:p>
          </p:txBody>
        </p:sp>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913" y="2093950"/>
              <a:ext cx="1830731" cy="1826644"/>
            </a:xfrm>
            <a:prstGeom prst="rect">
              <a:avLst/>
            </a:prstGeom>
          </p:spPr>
        </p:pic>
        <p:sp>
          <p:nvSpPr>
            <p:cNvPr id="40" name="Block Arc 39"/>
            <p:cNvSpPr/>
            <p:nvPr/>
          </p:nvSpPr>
          <p:spPr bwMode="auto">
            <a:xfrm>
              <a:off x="738612" y="1648178"/>
              <a:ext cx="2709332" cy="2709332"/>
            </a:xfrm>
            <a:prstGeom prst="blockArc">
              <a:avLst>
                <a:gd name="adj1" fmla="val 21403542"/>
                <a:gd name="adj2" fmla="val 21402991"/>
                <a:gd name="adj3" fmla="val 11249"/>
              </a:avLst>
            </a:prstGeom>
            <a:solidFill>
              <a:srgbClr val="404040">
                <a:lumMod val="9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bg1">
                    <a:lumMod val="50000"/>
                  </a:schemeClr>
                </a:solidFill>
                <a:latin typeface="Segoe UI"/>
              </a:endParaRPr>
            </a:p>
          </p:txBody>
        </p:sp>
      </p:grpSp>
      <p:grpSp>
        <p:nvGrpSpPr>
          <p:cNvPr id="41" name="Group 40"/>
          <p:cNvGrpSpPr/>
          <p:nvPr/>
        </p:nvGrpSpPr>
        <p:grpSpPr>
          <a:xfrm>
            <a:off x="7676196" y="1616266"/>
            <a:ext cx="3585699" cy="5157210"/>
            <a:chOff x="7592640" y="1648178"/>
            <a:chExt cx="3657600" cy="5260623"/>
          </a:xfrm>
        </p:grpSpPr>
        <p:sp>
          <p:nvSpPr>
            <p:cNvPr id="42" name="Rectangle 41"/>
            <p:cNvSpPr/>
            <p:nvPr/>
          </p:nvSpPr>
          <p:spPr bwMode="auto">
            <a:xfrm>
              <a:off x="7592640" y="4755974"/>
              <a:ext cx="3657600" cy="45720"/>
            </a:xfrm>
            <a:prstGeom prst="rect">
              <a:avLst/>
            </a:prstGeom>
            <a:solidFill>
              <a:schemeClr val="accent2"/>
            </a:solidFill>
            <a:ln w="9525" cap="flat" cmpd="sng" algn="ctr">
              <a:noFill/>
              <a:prstDash val="solid"/>
              <a:headEnd type="none" w="med" len="med"/>
              <a:tailEnd type="none" w="med" len="med"/>
            </a:ln>
            <a:effectLst/>
          </p:spPr>
          <p:txBody>
            <a:bodyPr lIns="179285" tIns="143428" rIns="179285" bIns="143428"/>
            <a:lstStyle/>
            <a:p>
              <a:pPr defTabSz="914314">
                <a:defRPr/>
              </a:pPr>
              <a:endParaRPr lang="en-US" sz="2353" kern="0" dirty="0">
                <a:solidFill>
                  <a:schemeClr val="bg1">
                    <a:lumMod val="50000"/>
                  </a:schemeClr>
                </a:solidFill>
                <a:latin typeface="Segoe UI Light"/>
                <a:ea typeface="Calibri" panose="020F0502020204030204" pitchFamily="34" charset="0"/>
                <a:cs typeface="Times New Roman" panose="02020603050405020304" pitchFamily="18" charset="0"/>
              </a:endParaRPr>
            </a:p>
          </p:txBody>
        </p:sp>
        <p:sp>
          <p:nvSpPr>
            <p:cNvPr id="43" name="Rectangle 42"/>
            <p:cNvSpPr/>
            <p:nvPr/>
          </p:nvSpPr>
          <p:spPr bwMode="auto">
            <a:xfrm>
              <a:off x="7592640" y="4801695"/>
              <a:ext cx="3611880" cy="2107106"/>
            </a:xfrm>
            <a:prstGeom prst="rect">
              <a:avLst/>
            </a:prstGeom>
            <a:noFill/>
            <a:ln w="9525" cap="flat" cmpd="sng" algn="ctr">
              <a:noFill/>
              <a:prstDash val="solid"/>
              <a:headEnd type="none" w="med" len="med"/>
              <a:tailEnd type="none" w="med" len="med"/>
            </a:ln>
            <a:effectLst/>
          </p:spPr>
          <p:txBody>
            <a:bodyPr lIns="179285" tIns="143428" rIns="179285" bIns="143428"/>
            <a:lstStyle/>
            <a:p>
              <a:pPr defTabSz="914314">
                <a:defRPr/>
              </a:pPr>
              <a:r>
                <a:rPr lang="en-US" sz="1961" kern="0" dirty="0">
                  <a:solidFill>
                    <a:schemeClr val="bg1">
                      <a:lumMod val="50000"/>
                    </a:schemeClr>
                  </a:solidFill>
                  <a:latin typeface="Segoe UI Light"/>
                </a:rPr>
                <a:t>of employees that typically work on employer premises, also frequently work away from their desks.***</a:t>
              </a:r>
            </a:p>
            <a:p>
              <a:pPr defTabSz="914314">
                <a:defRPr/>
              </a:pPr>
              <a:endParaRPr lang="en-US" sz="1961" kern="0" dirty="0">
                <a:solidFill>
                  <a:schemeClr val="bg1">
                    <a:lumMod val="50000"/>
                  </a:schemeClr>
                </a:solidFill>
                <a:latin typeface="Segoe UI Light"/>
                <a:ea typeface="Calibri" panose="020F0502020204030204" pitchFamily="34" charset="0"/>
                <a:cs typeface="Times New Roman" panose="02020603050405020304" pitchFamily="18" charset="0"/>
              </a:endParaRPr>
            </a:p>
          </p:txBody>
        </p:sp>
        <p:pic>
          <p:nvPicPr>
            <p:cNvPr id="44" name="Picture 43"/>
            <p:cNvPicPr>
              <a:picLocks noChangeAspect="1"/>
            </p:cNvPicPr>
            <p:nvPr/>
          </p:nvPicPr>
          <p:blipFill>
            <a:blip r:embed="rId3"/>
            <a:stretch>
              <a:fillRect/>
            </a:stretch>
          </p:blipFill>
          <p:spPr>
            <a:xfrm>
              <a:off x="8480758" y="2088444"/>
              <a:ext cx="1828800" cy="1828800"/>
            </a:xfrm>
            <a:prstGeom prst="rect">
              <a:avLst/>
            </a:prstGeom>
          </p:spPr>
        </p:pic>
        <p:sp>
          <p:nvSpPr>
            <p:cNvPr id="45" name="Block Arc 44"/>
            <p:cNvSpPr/>
            <p:nvPr/>
          </p:nvSpPr>
          <p:spPr bwMode="auto">
            <a:xfrm>
              <a:off x="8040492" y="1648178"/>
              <a:ext cx="2709332" cy="2709332"/>
            </a:xfrm>
            <a:prstGeom prst="blockArc">
              <a:avLst>
                <a:gd name="adj1" fmla="val 21403542"/>
                <a:gd name="adj2" fmla="val 21402991"/>
                <a:gd name="adj3" fmla="val 11249"/>
              </a:avLst>
            </a:prstGeom>
            <a:solidFill>
              <a:srgbClr val="404040">
                <a:lumMod val="9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bg1">
                    <a:lumMod val="50000"/>
                  </a:schemeClr>
                </a:solidFill>
                <a:latin typeface="Segoe UI"/>
              </a:endParaRPr>
            </a:p>
          </p:txBody>
        </p:sp>
      </p:grpSp>
      <p:grpSp>
        <p:nvGrpSpPr>
          <p:cNvPr id="46" name="Group 45"/>
          <p:cNvGrpSpPr/>
          <p:nvPr/>
        </p:nvGrpSpPr>
        <p:grpSpPr>
          <a:xfrm>
            <a:off x="4093758" y="1616266"/>
            <a:ext cx="3585699" cy="5157210"/>
            <a:chOff x="3938367" y="1648178"/>
            <a:chExt cx="3657600" cy="5260623"/>
          </a:xfrm>
        </p:grpSpPr>
        <p:sp>
          <p:nvSpPr>
            <p:cNvPr id="47" name="Rectangle 46"/>
            <p:cNvSpPr/>
            <p:nvPr/>
          </p:nvSpPr>
          <p:spPr bwMode="auto">
            <a:xfrm>
              <a:off x="3938367" y="4755974"/>
              <a:ext cx="3611880" cy="45720"/>
            </a:xfrm>
            <a:prstGeom prst="rect">
              <a:avLst/>
            </a:prstGeom>
            <a:solidFill>
              <a:schemeClr val="accent5"/>
            </a:solidFill>
            <a:ln w="9525" cap="flat" cmpd="sng" algn="ctr">
              <a:noFill/>
              <a:prstDash val="solid"/>
              <a:headEnd type="none" w="med" len="med"/>
              <a:tailEnd type="none" w="med" len="med"/>
            </a:ln>
            <a:effectLst/>
          </p:spPr>
          <p:txBody>
            <a:bodyPr lIns="179285" tIns="143428" rIns="179285" bIns="143428"/>
            <a:lstStyle/>
            <a:p>
              <a:pPr defTabSz="914314">
                <a:defRPr/>
              </a:pPr>
              <a:endParaRPr lang="en-US" sz="2353" kern="0" dirty="0">
                <a:solidFill>
                  <a:schemeClr val="bg1">
                    <a:lumMod val="50000"/>
                  </a:schemeClr>
                </a:solidFill>
                <a:latin typeface="Segoe UI Light"/>
              </a:endParaRPr>
            </a:p>
          </p:txBody>
        </p:sp>
        <p:sp>
          <p:nvSpPr>
            <p:cNvPr id="48" name="Rectangle 47"/>
            <p:cNvSpPr/>
            <p:nvPr/>
          </p:nvSpPr>
          <p:spPr bwMode="auto">
            <a:xfrm>
              <a:off x="3938367" y="4801695"/>
              <a:ext cx="3657600" cy="2107106"/>
            </a:xfrm>
            <a:prstGeom prst="rect">
              <a:avLst/>
            </a:prstGeom>
            <a:noFill/>
            <a:ln w="9525" cap="flat" cmpd="sng" algn="ctr">
              <a:noFill/>
              <a:prstDash val="solid"/>
              <a:headEnd type="none" w="med" len="med"/>
              <a:tailEnd type="none" w="med" len="med"/>
            </a:ln>
            <a:effectLst/>
          </p:spPr>
          <p:txBody>
            <a:bodyPr lIns="179285" tIns="143428" rIns="179285" bIns="143428"/>
            <a:lstStyle/>
            <a:p>
              <a:pPr defTabSz="914314">
                <a:defRPr/>
              </a:pPr>
              <a:r>
                <a:rPr lang="en-US" sz="1961" kern="0" dirty="0">
                  <a:solidFill>
                    <a:schemeClr val="bg1">
                      <a:lumMod val="50000"/>
                    </a:schemeClr>
                  </a:solidFill>
                  <a:latin typeface="Segoe UI Light"/>
                </a:rPr>
                <a:t>of all software will be available on a SaaS delivery by 2020.**</a:t>
              </a:r>
            </a:p>
          </p:txBody>
        </p:sp>
        <p:pic>
          <p:nvPicPr>
            <p:cNvPr id="49" name="Picture 48"/>
            <p:cNvPicPr>
              <a:picLocks noChangeAspect="1"/>
            </p:cNvPicPr>
            <p:nvPr/>
          </p:nvPicPr>
          <p:blipFill>
            <a:blip r:embed="rId4"/>
            <a:stretch>
              <a:fillRect/>
            </a:stretch>
          </p:blipFill>
          <p:spPr>
            <a:xfrm>
              <a:off x="4852767" y="2092872"/>
              <a:ext cx="1828800" cy="1828800"/>
            </a:xfrm>
            <a:prstGeom prst="rect">
              <a:avLst/>
            </a:prstGeom>
          </p:spPr>
        </p:pic>
        <p:sp>
          <p:nvSpPr>
            <p:cNvPr id="50" name="Block Arc 49"/>
            <p:cNvSpPr/>
            <p:nvPr/>
          </p:nvSpPr>
          <p:spPr bwMode="auto">
            <a:xfrm>
              <a:off x="4402816" y="1648178"/>
              <a:ext cx="2709332" cy="2709332"/>
            </a:xfrm>
            <a:prstGeom prst="blockArc">
              <a:avLst>
                <a:gd name="adj1" fmla="val 21403542"/>
                <a:gd name="adj2" fmla="val 21402991"/>
                <a:gd name="adj3" fmla="val 11249"/>
              </a:avLst>
            </a:prstGeom>
            <a:solidFill>
              <a:srgbClr val="404040">
                <a:lumMod val="9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bg1">
                    <a:lumMod val="50000"/>
                  </a:schemeClr>
                </a:solidFill>
                <a:latin typeface="Segoe UI"/>
              </a:endParaRPr>
            </a:p>
          </p:txBody>
        </p:sp>
      </p:grpSp>
      <p:grpSp>
        <p:nvGrpSpPr>
          <p:cNvPr id="52" name="Group 51"/>
          <p:cNvGrpSpPr/>
          <p:nvPr/>
        </p:nvGrpSpPr>
        <p:grpSpPr>
          <a:xfrm>
            <a:off x="4539077" y="1616264"/>
            <a:ext cx="2666072" cy="2658416"/>
            <a:chOff x="4402816" y="1643078"/>
            <a:chExt cx="2719532" cy="2711723"/>
          </a:xfrm>
        </p:grpSpPr>
        <p:sp>
          <p:nvSpPr>
            <p:cNvPr id="53" name="Block Arc 52"/>
            <p:cNvSpPr/>
            <p:nvPr/>
          </p:nvSpPr>
          <p:spPr bwMode="auto">
            <a:xfrm rot="16200000">
              <a:off x="4413016" y="1643078"/>
              <a:ext cx="2709332" cy="2709332"/>
            </a:xfrm>
            <a:prstGeom prst="blockArc">
              <a:avLst>
                <a:gd name="adj1" fmla="val 21582082"/>
                <a:gd name="adj2" fmla="val 5366663"/>
                <a:gd name="adj3" fmla="val 11105"/>
              </a:avLst>
            </a:prstGeom>
            <a:solidFill>
              <a:schemeClr val="accent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54" name="Rectangle 53"/>
            <p:cNvSpPr/>
            <p:nvPr/>
          </p:nvSpPr>
          <p:spPr bwMode="auto">
            <a:xfrm>
              <a:off x="4402816" y="1648177"/>
              <a:ext cx="2703036" cy="2706624"/>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55" name="Group 54"/>
          <p:cNvGrpSpPr/>
          <p:nvPr/>
        </p:nvGrpSpPr>
        <p:grpSpPr>
          <a:xfrm>
            <a:off x="8115244" y="1616265"/>
            <a:ext cx="2656072" cy="2656072"/>
            <a:chOff x="8040492" y="1648178"/>
            <a:chExt cx="2709332" cy="2709332"/>
          </a:xfrm>
        </p:grpSpPr>
        <p:sp>
          <p:nvSpPr>
            <p:cNvPr id="56" name="Block Arc 55"/>
            <p:cNvSpPr/>
            <p:nvPr/>
          </p:nvSpPr>
          <p:spPr bwMode="auto">
            <a:xfrm rot="16200000">
              <a:off x="8040492" y="1648178"/>
              <a:ext cx="2709332" cy="2709332"/>
            </a:xfrm>
            <a:prstGeom prst="blockArc">
              <a:avLst>
                <a:gd name="adj1" fmla="val 21597032"/>
                <a:gd name="adj2" fmla="val 7500569"/>
                <a:gd name="adj3" fmla="val 11217"/>
              </a:avLst>
            </a:prstGeom>
            <a:solidFill>
              <a:schemeClr val="accent2"/>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57" name="Rectangle 56"/>
            <p:cNvSpPr/>
            <p:nvPr/>
          </p:nvSpPr>
          <p:spPr bwMode="auto">
            <a:xfrm>
              <a:off x="8040492" y="1650886"/>
              <a:ext cx="2706624" cy="2706624"/>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cxnSp>
        <p:nvCxnSpPr>
          <p:cNvPr id="58" name="Straight Connector 57"/>
          <p:cNvCxnSpPr/>
          <p:nvPr/>
        </p:nvCxnSpPr>
        <p:spPr>
          <a:xfrm flipV="1">
            <a:off x="3221997" y="2176185"/>
            <a:ext cx="709670" cy="336159"/>
          </a:xfrm>
          <a:prstGeom prst="line">
            <a:avLst/>
          </a:prstGeom>
          <a:noFill/>
          <a:ln w="25400" cap="flat" cmpd="sng" algn="ctr">
            <a:solidFill>
              <a:srgbClr val="92D050"/>
            </a:solidFill>
            <a:prstDash val="solid"/>
            <a:headEnd type="none"/>
            <a:tailEnd type="none"/>
          </a:ln>
          <a:effectLst/>
        </p:spPr>
      </p:cxnSp>
      <p:sp>
        <p:nvSpPr>
          <p:cNvPr id="59" name="TextBox 58"/>
          <p:cNvSpPr txBox="1"/>
          <p:nvPr/>
        </p:nvSpPr>
        <p:spPr>
          <a:xfrm>
            <a:off x="3366922" y="1524421"/>
            <a:ext cx="1092816" cy="724143"/>
          </a:xfrm>
          <a:prstGeom prst="rect">
            <a:avLst/>
          </a:prstGeom>
          <a:noFill/>
        </p:spPr>
        <p:txBody>
          <a:bodyPr wrap="none" lIns="179285" tIns="143428" rIns="179285" bIns="143428" rtlCol="0">
            <a:spAutoFit/>
          </a:bodyPr>
          <a:lstStyle/>
          <a:p>
            <a:pPr algn="ctr">
              <a:lnSpc>
                <a:spcPct val="90000"/>
              </a:lnSpc>
            </a:pPr>
            <a:r>
              <a:rPr lang="en-US" sz="3137" dirty="0">
                <a:solidFill>
                  <a:srgbClr val="92D050"/>
                </a:solidFill>
                <a:latin typeface="Segoe UI Light"/>
              </a:rPr>
              <a:t>66%</a:t>
            </a:r>
          </a:p>
        </p:txBody>
      </p:sp>
      <p:cxnSp>
        <p:nvCxnSpPr>
          <p:cNvPr id="60" name="Straight Connector 59"/>
          <p:cNvCxnSpPr/>
          <p:nvPr/>
        </p:nvCxnSpPr>
        <p:spPr>
          <a:xfrm flipV="1">
            <a:off x="6832879" y="2176184"/>
            <a:ext cx="690171" cy="329358"/>
          </a:xfrm>
          <a:prstGeom prst="line">
            <a:avLst/>
          </a:prstGeom>
          <a:noFill/>
          <a:ln w="25400" cap="flat" cmpd="sng" algn="ctr">
            <a:solidFill>
              <a:schemeClr val="accent5"/>
            </a:solidFill>
            <a:prstDash val="solid"/>
            <a:headEnd type="none"/>
            <a:tailEnd type="none"/>
          </a:ln>
          <a:effectLst/>
        </p:spPr>
      </p:cxnSp>
      <p:sp>
        <p:nvSpPr>
          <p:cNvPr id="61" name="TextBox 60"/>
          <p:cNvSpPr txBox="1"/>
          <p:nvPr/>
        </p:nvSpPr>
        <p:spPr>
          <a:xfrm>
            <a:off x="6954390" y="1524421"/>
            <a:ext cx="1092030" cy="732189"/>
          </a:xfrm>
          <a:prstGeom prst="rect">
            <a:avLst/>
          </a:prstGeom>
          <a:noFill/>
        </p:spPr>
        <p:txBody>
          <a:bodyPr wrap="none" lIns="179285" tIns="143428" rIns="179285" bIns="143428" rtlCol="0">
            <a:spAutoFit/>
          </a:bodyPr>
          <a:lstStyle/>
          <a:p>
            <a:pPr algn="ctr">
              <a:lnSpc>
                <a:spcPct val="90000"/>
              </a:lnSpc>
            </a:pPr>
            <a:r>
              <a:rPr lang="en-US" sz="3137" dirty="0">
                <a:solidFill>
                  <a:schemeClr val="accent5"/>
                </a:solidFill>
                <a:latin typeface="Segoe UI Light"/>
              </a:rPr>
              <a:t>25%</a:t>
            </a:r>
          </a:p>
        </p:txBody>
      </p:sp>
      <p:cxnSp>
        <p:nvCxnSpPr>
          <p:cNvPr id="62" name="Straight Connector 61"/>
          <p:cNvCxnSpPr/>
          <p:nvPr/>
        </p:nvCxnSpPr>
        <p:spPr>
          <a:xfrm flipV="1">
            <a:off x="10379390" y="2176185"/>
            <a:ext cx="709670" cy="336159"/>
          </a:xfrm>
          <a:prstGeom prst="line">
            <a:avLst/>
          </a:prstGeom>
          <a:noFill/>
          <a:ln w="25400" cap="flat" cmpd="sng" algn="ctr">
            <a:solidFill>
              <a:schemeClr val="accent2"/>
            </a:solidFill>
            <a:prstDash val="solid"/>
            <a:headEnd type="none"/>
            <a:tailEnd type="none"/>
          </a:ln>
          <a:effectLst/>
        </p:spPr>
      </p:cxnSp>
      <p:sp>
        <p:nvSpPr>
          <p:cNvPr id="63" name="TextBox 62"/>
          <p:cNvSpPr txBox="1"/>
          <p:nvPr/>
        </p:nvSpPr>
        <p:spPr>
          <a:xfrm>
            <a:off x="10531138" y="1524421"/>
            <a:ext cx="1092816" cy="724143"/>
          </a:xfrm>
          <a:prstGeom prst="rect">
            <a:avLst/>
          </a:prstGeom>
          <a:noFill/>
        </p:spPr>
        <p:txBody>
          <a:bodyPr wrap="none" lIns="179285" tIns="143428" rIns="179285" bIns="143428" rtlCol="0">
            <a:spAutoFit/>
          </a:bodyPr>
          <a:lstStyle/>
          <a:p>
            <a:pPr algn="ctr">
              <a:lnSpc>
                <a:spcPct val="90000"/>
              </a:lnSpc>
            </a:pPr>
            <a:r>
              <a:rPr lang="en-US" sz="3137" dirty="0">
                <a:solidFill>
                  <a:schemeClr val="accent2"/>
                </a:solidFill>
                <a:latin typeface="Segoe UI Light"/>
              </a:rPr>
              <a:t>33%</a:t>
            </a:r>
          </a:p>
        </p:txBody>
      </p:sp>
      <p:grpSp>
        <p:nvGrpSpPr>
          <p:cNvPr id="64" name="Group 63"/>
          <p:cNvGrpSpPr/>
          <p:nvPr/>
        </p:nvGrpSpPr>
        <p:grpSpPr>
          <a:xfrm>
            <a:off x="956903" y="1616263"/>
            <a:ext cx="2656073" cy="2656074"/>
            <a:chOff x="738611" y="1648176"/>
            <a:chExt cx="2709333" cy="2709334"/>
          </a:xfrm>
        </p:grpSpPr>
        <p:sp>
          <p:nvSpPr>
            <p:cNvPr id="65" name="Block Arc 64"/>
            <p:cNvSpPr/>
            <p:nvPr/>
          </p:nvSpPr>
          <p:spPr bwMode="auto">
            <a:xfrm rot="16200000">
              <a:off x="738612" y="1648178"/>
              <a:ext cx="2709332" cy="2709332"/>
            </a:xfrm>
            <a:prstGeom prst="blockArc">
              <a:avLst>
                <a:gd name="adj1" fmla="val 21597032"/>
                <a:gd name="adj2" fmla="val 14248527"/>
                <a:gd name="adj3" fmla="val 11232"/>
              </a:avLst>
            </a:prstGeom>
            <a:solidFill>
              <a:srgbClr val="92D05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66" name="Rectangle 65"/>
            <p:cNvSpPr/>
            <p:nvPr/>
          </p:nvSpPr>
          <p:spPr bwMode="auto">
            <a:xfrm>
              <a:off x="738611" y="1648176"/>
              <a:ext cx="2706624" cy="2706625"/>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67" name="TextBox 66"/>
          <p:cNvSpPr txBox="1"/>
          <p:nvPr/>
        </p:nvSpPr>
        <p:spPr>
          <a:xfrm>
            <a:off x="269240" y="5944201"/>
            <a:ext cx="7364830" cy="696988"/>
          </a:xfrm>
          <a:prstGeom prst="rect">
            <a:avLst/>
          </a:prstGeom>
          <a:noFill/>
        </p:spPr>
        <p:txBody>
          <a:bodyPr lIns="179285" tIns="143428" rIns="179285" bIns="143428">
            <a:spAutoFit/>
          </a:bodyPr>
          <a:lstStyle/>
          <a:p>
            <a:pPr defTabSz="914314">
              <a:lnSpc>
                <a:spcPct val="90000"/>
              </a:lnSpc>
              <a:defRPr/>
            </a:pPr>
            <a:r>
              <a:rPr lang="en-US" sz="980" b="1" dirty="0">
                <a:solidFill>
                  <a:schemeClr val="bg1">
                    <a:lumMod val="50000"/>
                  </a:schemeClr>
                </a:solidFill>
                <a:cs typeface="Segoe UI"/>
              </a:rPr>
              <a:t>*CEB </a:t>
            </a:r>
            <a:r>
              <a:rPr lang="en-US" sz="980" dirty="0">
                <a:solidFill>
                  <a:schemeClr val="bg1">
                    <a:lumMod val="50000"/>
                  </a:schemeClr>
                </a:solidFill>
                <a:cs typeface="Segoe UI"/>
              </a:rPr>
              <a:t>The Future of Corporate ITL: 203-2017. 2013.</a:t>
            </a:r>
          </a:p>
          <a:p>
            <a:pPr defTabSz="914314">
              <a:lnSpc>
                <a:spcPct val="90000"/>
              </a:lnSpc>
              <a:defRPr/>
            </a:pPr>
            <a:r>
              <a:rPr lang="en-US" sz="980" b="1" dirty="0">
                <a:solidFill>
                  <a:schemeClr val="bg1">
                    <a:lumMod val="50000"/>
                  </a:schemeClr>
                </a:solidFill>
                <a:cs typeface="Segoe UI"/>
              </a:rPr>
              <a:t>**Forrester </a:t>
            </a:r>
            <a:r>
              <a:rPr lang="en-US" sz="980" dirty="0">
                <a:solidFill>
                  <a:schemeClr val="bg1">
                    <a:lumMod val="50000"/>
                  </a:schemeClr>
                </a:solidFill>
                <a:cs typeface="Segoe UI"/>
              </a:rPr>
              <a:t>Application Adoption Trends: The Rise Of SaaS</a:t>
            </a:r>
          </a:p>
          <a:p>
            <a:pPr defTabSz="914314">
              <a:lnSpc>
                <a:spcPct val="90000"/>
              </a:lnSpc>
              <a:defRPr/>
            </a:pPr>
            <a:r>
              <a:rPr lang="en-US" sz="980" b="1" dirty="0">
                <a:solidFill>
                  <a:schemeClr val="bg1">
                    <a:lumMod val="50000"/>
                  </a:schemeClr>
                </a:solidFill>
                <a:cs typeface="Segoe UI"/>
              </a:rPr>
              <a:t>***CEB </a:t>
            </a:r>
            <a:r>
              <a:rPr lang="en-US" sz="980" dirty="0">
                <a:solidFill>
                  <a:schemeClr val="bg1">
                    <a:lumMod val="50000"/>
                  </a:schemeClr>
                </a:solidFill>
                <a:cs typeface="Segoe UI"/>
              </a:rPr>
              <a:t>IT Impact Report: Five Key Findings on Driving Employee Productivity Q1 2014.</a:t>
            </a:r>
          </a:p>
        </p:txBody>
      </p:sp>
      <p:sp>
        <p:nvSpPr>
          <p:cNvPr id="4" name="Text Placeholder 3"/>
          <p:cNvSpPr>
            <a:spLocks noGrp="1"/>
          </p:cNvSpPr>
          <p:nvPr>
            <p:ph type="body" sz="quarter" idx="10"/>
          </p:nvPr>
        </p:nvSpPr>
        <p:spPr/>
        <p:txBody>
          <a:bodyPr/>
          <a:lstStyle/>
          <a:p>
            <a:r>
              <a:rPr lang="en-GB" dirty="0" smtClean="0"/>
              <a:t> </a:t>
            </a:r>
            <a:endParaRPr lang="en-GB" dirty="0"/>
          </a:p>
        </p:txBody>
      </p:sp>
    </p:spTree>
    <p:extLst>
      <p:ext uri="{BB962C8B-B14F-4D97-AF65-F5344CB8AC3E}">
        <p14:creationId xmlns:p14="http://schemas.microsoft.com/office/powerpoint/2010/main" val="243397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1+#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1" presetClass="entr" presetSubtype="1" fill="hold" nodeType="withEffect">
                                  <p:stCondLst>
                                    <p:cond delay="1000"/>
                                  </p:stCondLst>
                                  <p:childTnLst>
                                    <p:set>
                                      <p:cBhvr>
                                        <p:cTn id="10" dur="1" fill="hold">
                                          <p:stCondLst>
                                            <p:cond delay="0"/>
                                          </p:stCondLst>
                                        </p:cTn>
                                        <p:tgtEl>
                                          <p:spTgt spid="64"/>
                                        </p:tgtEl>
                                        <p:attrNameLst>
                                          <p:attrName>style.visibility</p:attrName>
                                        </p:attrNameLst>
                                      </p:cBhvr>
                                      <p:to>
                                        <p:strVal val="visible"/>
                                      </p:to>
                                    </p:set>
                                    <p:animEffect transition="in" filter="wheel(1)">
                                      <p:cBhvr>
                                        <p:cTn id="11" dur="1500"/>
                                        <p:tgtEl>
                                          <p:spTgt spid="64"/>
                                        </p:tgtEl>
                                      </p:cBhvr>
                                    </p:animEffect>
                                  </p:childTnLst>
                                </p:cTn>
                              </p:par>
                              <p:par>
                                <p:cTn id="12" presetID="10" presetClass="entr" presetSubtype="0" fill="hold" nodeType="withEffect">
                                  <p:stCondLst>
                                    <p:cond delay="225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grpId="0" nodeType="withEffect">
                                  <p:stCondLst>
                                    <p:cond delay="225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2" presetClass="entr" presetSubtype="2" decel="100000" fill="hold" nodeType="withEffect">
                                  <p:stCondLst>
                                    <p:cond delay="50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1000" fill="hold"/>
                                        <p:tgtEl>
                                          <p:spTgt spid="46"/>
                                        </p:tgtEl>
                                        <p:attrNameLst>
                                          <p:attrName>ppt_x</p:attrName>
                                        </p:attrNameLst>
                                      </p:cBhvr>
                                      <p:tavLst>
                                        <p:tav tm="0">
                                          <p:val>
                                            <p:strVal val="1+#ppt_w/2"/>
                                          </p:val>
                                        </p:tav>
                                        <p:tav tm="100000">
                                          <p:val>
                                            <p:strVal val="#ppt_x"/>
                                          </p:val>
                                        </p:tav>
                                      </p:tavLst>
                                    </p:anim>
                                    <p:anim calcmode="lin" valueType="num">
                                      <p:cBhvr additive="base">
                                        <p:cTn id="21" dur="1000" fill="hold"/>
                                        <p:tgtEl>
                                          <p:spTgt spid="46"/>
                                        </p:tgtEl>
                                        <p:attrNameLst>
                                          <p:attrName>ppt_y</p:attrName>
                                        </p:attrNameLst>
                                      </p:cBhvr>
                                      <p:tavLst>
                                        <p:tav tm="0">
                                          <p:val>
                                            <p:strVal val="#ppt_y"/>
                                          </p:val>
                                        </p:tav>
                                        <p:tav tm="100000">
                                          <p:val>
                                            <p:strVal val="#ppt_y"/>
                                          </p:val>
                                        </p:tav>
                                      </p:tavLst>
                                    </p:anim>
                                  </p:childTnLst>
                                </p:cTn>
                              </p:par>
                              <p:par>
                                <p:cTn id="22" presetID="21" presetClass="entr" presetSubtype="1" fill="hold" nodeType="withEffect">
                                  <p:stCondLst>
                                    <p:cond delay="1500"/>
                                  </p:stCondLst>
                                  <p:childTnLst>
                                    <p:set>
                                      <p:cBhvr>
                                        <p:cTn id="23" dur="1" fill="hold">
                                          <p:stCondLst>
                                            <p:cond delay="0"/>
                                          </p:stCondLst>
                                        </p:cTn>
                                        <p:tgtEl>
                                          <p:spTgt spid="52"/>
                                        </p:tgtEl>
                                        <p:attrNameLst>
                                          <p:attrName>style.visibility</p:attrName>
                                        </p:attrNameLst>
                                      </p:cBhvr>
                                      <p:to>
                                        <p:strVal val="visible"/>
                                      </p:to>
                                    </p:set>
                                    <p:animEffect transition="in" filter="wheel(1)">
                                      <p:cBhvr>
                                        <p:cTn id="24" dur="1500"/>
                                        <p:tgtEl>
                                          <p:spTgt spid="52"/>
                                        </p:tgtEl>
                                      </p:cBhvr>
                                    </p:animEffect>
                                  </p:childTnLst>
                                </p:cTn>
                              </p:par>
                              <p:par>
                                <p:cTn id="25" presetID="10" presetClass="entr" presetSubtype="0" fill="hold" nodeType="withEffect">
                                  <p:stCondLst>
                                    <p:cond delay="275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grpId="0" nodeType="withEffect">
                                  <p:stCondLst>
                                    <p:cond delay="275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2" presetClass="entr" presetSubtype="2" decel="100000" fill="hold" nodeType="withEffect">
                                  <p:stCondLst>
                                    <p:cond delay="100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1000" fill="hold"/>
                                        <p:tgtEl>
                                          <p:spTgt spid="41"/>
                                        </p:tgtEl>
                                        <p:attrNameLst>
                                          <p:attrName>ppt_x</p:attrName>
                                        </p:attrNameLst>
                                      </p:cBhvr>
                                      <p:tavLst>
                                        <p:tav tm="0">
                                          <p:val>
                                            <p:strVal val="1+#ppt_w/2"/>
                                          </p:val>
                                        </p:tav>
                                        <p:tav tm="100000">
                                          <p:val>
                                            <p:strVal val="#ppt_x"/>
                                          </p:val>
                                        </p:tav>
                                      </p:tavLst>
                                    </p:anim>
                                    <p:anim calcmode="lin" valueType="num">
                                      <p:cBhvr additive="base">
                                        <p:cTn id="34" dur="1000" fill="hold"/>
                                        <p:tgtEl>
                                          <p:spTgt spid="41"/>
                                        </p:tgtEl>
                                        <p:attrNameLst>
                                          <p:attrName>ppt_y</p:attrName>
                                        </p:attrNameLst>
                                      </p:cBhvr>
                                      <p:tavLst>
                                        <p:tav tm="0">
                                          <p:val>
                                            <p:strVal val="#ppt_y"/>
                                          </p:val>
                                        </p:tav>
                                        <p:tav tm="100000">
                                          <p:val>
                                            <p:strVal val="#ppt_y"/>
                                          </p:val>
                                        </p:tav>
                                      </p:tavLst>
                                    </p:anim>
                                  </p:childTnLst>
                                </p:cTn>
                              </p:par>
                              <p:par>
                                <p:cTn id="35" presetID="21" presetClass="entr" presetSubtype="1" fill="hold" nodeType="withEffect">
                                  <p:stCondLst>
                                    <p:cond delay="2000"/>
                                  </p:stCondLst>
                                  <p:childTnLst>
                                    <p:set>
                                      <p:cBhvr>
                                        <p:cTn id="36" dur="1" fill="hold">
                                          <p:stCondLst>
                                            <p:cond delay="0"/>
                                          </p:stCondLst>
                                        </p:cTn>
                                        <p:tgtEl>
                                          <p:spTgt spid="55"/>
                                        </p:tgtEl>
                                        <p:attrNameLst>
                                          <p:attrName>style.visibility</p:attrName>
                                        </p:attrNameLst>
                                      </p:cBhvr>
                                      <p:to>
                                        <p:strVal val="visible"/>
                                      </p:to>
                                    </p:set>
                                    <p:animEffect transition="in" filter="wheel(1)">
                                      <p:cBhvr>
                                        <p:cTn id="37" dur="1500"/>
                                        <p:tgtEl>
                                          <p:spTgt spid="55"/>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par>
                                <p:cTn id="41" presetID="10" presetClass="entr" presetSubtype="0" fill="hold" nodeType="withEffect">
                                  <p:stCondLst>
                                    <p:cond delay="325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Identity and Authentication</a:t>
            </a:r>
            <a:br>
              <a:rPr lang="en-US" dirty="0" smtClean="0"/>
            </a:br>
            <a:endParaRPr lang="en-US" sz="5294" dirty="0"/>
          </a:p>
        </p:txBody>
      </p:sp>
      <p:sp>
        <p:nvSpPr>
          <p:cNvPr id="2" name="Date Placeholder 1"/>
          <p:cNvSpPr>
            <a:spLocks noGrp="1"/>
          </p:cNvSpPr>
          <p:nvPr>
            <p:ph type="dt" sz="half" idx="4294967295"/>
          </p:nvPr>
        </p:nvSpPr>
        <p:spPr>
          <a:xfrm>
            <a:off x="0" y="6356350"/>
            <a:ext cx="2741613" cy="363538"/>
          </a:xfrm>
          <a:prstGeom prst="rect">
            <a:avLst/>
          </a:prstGeom>
        </p:spPr>
        <p:txBody>
          <a:bodyPr/>
          <a:lstStyle/>
          <a:p>
            <a:fld id="{5F499BB3-14DE-4330-A6E1-D81FE26E9122}" type="datetime1">
              <a:rPr lang="en-US" smtClean="0"/>
              <a:t>5/14/2015</a:t>
            </a:fld>
            <a:endParaRPr lang="en-US"/>
          </a:p>
        </p:txBody>
      </p:sp>
      <p:sp>
        <p:nvSpPr>
          <p:cNvPr id="4" name="Footer Placeholder 3"/>
          <p:cNvSpPr>
            <a:spLocks noGrp="1"/>
          </p:cNvSpPr>
          <p:nvPr>
            <p:ph type="ftr" sz="quarter" idx="4294967295"/>
          </p:nvPr>
        </p:nvSpPr>
        <p:spPr>
          <a:xfrm>
            <a:off x="0" y="6356350"/>
            <a:ext cx="1770063" cy="363538"/>
          </a:xfrm>
          <a:prstGeom prst="rect">
            <a:avLst/>
          </a:prstGeom>
        </p:spPr>
        <p:txBody>
          <a:bodyPr/>
          <a:lstStyle/>
          <a:p>
            <a:r>
              <a:rPr lang="en-US" smtClean="0"/>
              <a:t>Microsoft Confidential</a:t>
            </a:r>
            <a:endParaRPr lang="en-US" dirty="0" smtClean="0"/>
          </a:p>
        </p:txBody>
      </p:sp>
      <p:sp>
        <p:nvSpPr>
          <p:cNvPr id="5" name="Slide Number Placeholder 4"/>
          <p:cNvSpPr>
            <a:spLocks noGrp="1"/>
          </p:cNvSpPr>
          <p:nvPr>
            <p:ph type="sldNum" sz="quarter" idx="4294967295"/>
          </p:nvPr>
        </p:nvSpPr>
        <p:spPr>
          <a:xfrm>
            <a:off x="0" y="6356350"/>
            <a:ext cx="476250" cy="363538"/>
          </a:xfrm>
          <a:prstGeom prst="rect">
            <a:avLst/>
          </a:prstGeom>
        </p:spPr>
        <p:txBody>
          <a:bodyPr/>
          <a:lstStyle/>
          <a:p>
            <a:fld id="{2775DF8E-1151-4C45-8C93-3AB060627CA9}" type="slidenum">
              <a:rPr lang="en-US" smtClean="0"/>
              <a:pPr/>
              <a:t>30</a:t>
            </a:fld>
            <a:endParaRPr lang="en-US"/>
          </a:p>
        </p:txBody>
      </p:sp>
    </p:spTree>
    <p:extLst>
      <p:ext uri="{BB962C8B-B14F-4D97-AF65-F5344CB8AC3E}">
        <p14:creationId xmlns:p14="http://schemas.microsoft.com/office/powerpoint/2010/main" val="322865371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Most apps need it…</a:t>
            </a:r>
            <a:endParaRPr lang="en-US" dirty="0"/>
          </a:p>
        </p:txBody>
      </p:sp>
      <p:sp>
        <p:nvSpPr>
          <p:cNvPr id="8" name="Text Placeholder 7"/>
          <p:cNvSpPr>
            <a:spLocks noGrp="1"/>
          </p:cNvSpPr>
          <p:nvPr>
            <p:ph type="body" sz="quarter" idx="10"/>
          </p:nvPr>
        </p:nvSpPr>
        <p:spPr/>
        <p:txBody>
          <a:bodyPr/>
          <a:lstStyle/>
          <a:p>
            <a:r>
              <a:rPr lang="en-US" dirty="0" smtClean="0"/>
              <a:t>Many applications need to be able to identify and authenticate users</a:t>
            </a:r>
          </a:p>
          <a:p>
            <a:pPr lvl="1"/>
            <a:r>
              <a:rPr lang="en-US" dirty="0" smtClean="0"/>
              <a:t>Personalization, content</a:t>
            </a:r>
          </a:p>
          <a:p>
            <a:pPr lvl="1"/>
            <a:r>
              <a:rPr lang="en-US" dirty="0" smtClean="0"/>
              <a:t>Integration with online service providers</a:t>
            </a:r>
          </a:p>
          <a:p>
            <a:r>
              <a:rPr lang="en-US" dirty="0" smtClean="0">
                <a:solidFill>
                  <a:schemeClr val="tx1"/>
                </a:solidFill>
              </a:rPr>
              <a:t>The Paradox: Users dislike signing on…</a:t>
            </a:r>
          </a:p>
          <a:p>
            <a:r>
              <a:rPr lang="en-US" dirty="0"/>
              <a:t>The goal: Users Sign in once. And that’s it.</a:t>
            </a:r>
          </a:p>
          <a:p>
            <a:pPr lvl="1"/>
            <a:endParaRPr lang="en-US" dirty="0"/>
          </a:p>
        </p:txBody>
      </p:sp>
    </p:spTree>
    <p:extLst>
      <p:ext uri="{BB962C8B-B14F-4D97-AF65-F5344CB8AC3E}">
        <p14:creationId xmlns:p14="http://schemas.microsoft.com/office/powerpoint/2010/main" val="262387870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Credential Locker</a:t>
            </a:r>
            <a:endParaRPr lang="en-US" sz="5294" dirty="0"/>
          </a:p>
        </p:txBody>
      </p:sp>
      <p:sp>
        <p:nvSpPr>
          <p:cNvPr id="2" name="Text Placeholder 1"/>
          <p:cNvSpPr>
            <a:spLocks noGrp="1"/>
          </p:cNvSpPr>
          <p:nvPr>
            <p:ph type="body" sz="quarter" idx="10"/>
          </p:nvPr>
        </p:nvSpPr>
        <p:spPr/>
        <p:txBody>
          <a:bodyPr/>
          <a:lstStyle/>
          <a:p>
            <a:r>
              <a:rPr lang="en-US" sz="4000" dirty="0"/>
              <a:t>APIs to </a:t>
            </a:r>
            <a:r>
              <a:rPr lang="en-US" sz="4000" dirty="0" smtClean="0"/>
              <a:t>securely </a:t>
            </a:r>
            <a:r>
              <a:rPr lang="en-US" sz="4000" dirty="0"/>
              <a:t>store and roam user </a:t>
            </a:r>
            <a:r>
              <a:rPr lang="en-US" sz="4000" dirty="0" smtClean="0"/>
              <a:t>credentials</a:t>
            </a:r>
          </a:p>
          <a:p>
            <a:pPr lvl="1"/>
            <a:r>
              <a:rPr lang="en-US" sz="2800" dirty="0" err="1" smtClean="0"/>
              <a:t>Windows.Security.Credentials</a:t>
            </a:r>
            <a:endParaRPr lang="en-US" sz="2800" dirty="0"/>
          </a:p>
          <a:p>
            <a:pPr lvl="1"/>
            <a:endParaRPr lang="en-US" dirty="0"/>
          </a:p>
          <a:p>
            <a:r>
              <a:rPr lang="en-US" dirty="0"/>
              <a:t>Benefits:</a:t>
            </a:r>
          </a:p>
          <a:p>
            <a:pPr lvl="1"/>
            <a:r>
              <a:rPr lang="en-US" sz="2800" dirty="0"/>
              <a:t>Secure storage</a:t>
            </a:r>
          </a:p>
          <a:p>
            <a:pPr lvl="1"/>
            <a:r>
              <a:rPr lang="en-US" sz="2800" dirty="0"/>
              <a:t>Credential isolation</a:t>
            </a:r>
          </a:p>
          <a:p>
            <a:pPr lvl="1"/>
            <a:r>
              <a:rPr lang="en-US" sz="2800" dirty="0"/>
              <a:t>Roaming</a:t>
            </a:r>
          </a:p>
          <a:p>
            <a:endParaRPr lang="en-GB" dirty="0" smtClean="0"/>
          </a:p>
          <a:p>
            <a:r>
              <a:rPr lang="en-GB" b="0" dirty="0" smtClean="0">
                <a:latin typeface="+mn-lt"/>
              </a:rPr>
              <a:t>See: </a:t>
            </a:r>
            <a:r>
              <a:rPr lang="en-GB" dirty="0" smtClean="0">
                <a:latin typeface="+mn-lt"/>
              </a:rPr>
              <a:t>Connected Experiences </a:t>
            </a:r>
            <a:r>
              <a:rPr lang="en-GB" b="0" dirty="0" smtClean="0">
                <a:latin typeface="+mn-lt"/>
              </a:rPr>
              <a:t>module</a:t>
            </a:r>
            <a:endParaRPr lang="en-GB" b="0" dirty="0">
              <a:latin typeface="+mn-lt"/>
            </a:endParaRPr>
          </a:p>
        </p:txBody>
      </p:sp>
    </p:spTree>
    <p:extLst>
      <p:ext uri="{BB962C8B-B14F-4D97-AF65-F5344CB8AC3E}">
        <p14:creationId xmlns:p14="http://schemas.microsoft.com/office/powerpoint/2010/main" val="156627593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Web Authentication</a:t>
            </a:r>
            <a:endParaRPr lang="en-GB" dirty="0"/>
          </a:p>
        </p:txBody>
      </p:sp>
      <p:sp>
        <p:nvSpPr>
          <p:cNvPr id="3" name="Text Placeholder 2"/>
          <p:cNvSpPr>
            <a:spLocks noGrp="1"/>
          </p:cNvSpPr>
          <p:nvPr>
            <p:ph type="body" sz="quarter" idx="10"/>
          </p:nvPr>
        </p:nvSpPr>
        <p:spPr/>
        <p:txBody>
          <a:bodyPr/>
          <a:lstStyle/>
          <a:p>
            <a:r>
              <a:rPr lang="en-US" sz="3600" dirty="0"/>
              <a:t>Easy authentication against </a:t>
            </a:r>
            <a:r>
              <a:rPr lang="en-US" sz="3600" dirty="0" smtClean="0"/>
              <a:t>MSA, AAD and online </a:t>
            </a:r>
            <a:r>
              <a:rPr lang="en-US" sz="3600" dirty="0"/>
              <a:t>Service Providers e.g. Facebook, Twitter, etc</a:t>
            </a:r>
            <a:r>
              <a:rPr lang="en-US" sz="3600" dirty="0" smtClean="0"/>
              <a:t>.</a:t>
            </a:r>
          </a:p>
          <a:p>
            <a:r>
              <a:rPr lang="en-GB" dirty="0">
                <a:latin typeface="+mn-lt"/>
              </a:rPr>
              <a:t>Many apps connect to popular online service providers to provide a more personalized/social experience</a:t>
            </a:r>
          </a:p>
          <a:p>
            <a:r>
              <a:rPr lang="en-GB" dirty="0">
                <a:latin typeface="+mn-lt"/>
              </a:rPr>
              <a:t>Online service providers allow users to authorize other applications to interact with user data</a:t>
            </a:r>
          </a:p>
          <a:p>
            <a:endParaRPr lang="en-GB" dirty="0">
              <a:latin typeface="+mn-lt"/>
            </a:endParaRPr>
          </a:p>
          <a:p>
            <a:endParaRPr lang="en-GB" dirty="0"/>
          </a:p>
        </p:txBody>
      </p:sp>
    </p:spTree>
    <p:extLst>
      <p:ext uri="{BB962C8B-B14F-4D97-AF65-F5344CB8AC3E}">
        <p14:creationId xmlns:p14="http://schemas.microsoft.com/office/powerpoint/2010/main" val="2766019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OAuth flow</a:t>
            </a:r>
            <a:endParaRPr lang="en-US" dirty="0"/>
          </a:p>
        </p:txBody>
      </p:sp>
      <p:sp>
        <p:nvSpPr>
          <p:cNvPr id="4" name="Text Placeholder 3"/>
          <p:cNvSpPr>
            <a:spLocks noGrp="1"/>
          </p:cNvSpPr>
          <p:nvPr>
            <p:ph type="body" sz="quarter" idx="10"/>
          </p:nvPr>
        </p:nvSpPr>
        <p:spPr/>
        <p:txBody>
          <a:bodyPr/>
          <a:lstStyle/>
          <a:p>
            <a:r>
              <a:rPr lang="en-GB" dirty="0" smtClean="0"/>
              <a:t> </a:t>
            </a:r>
            <a:endParaRPr lang="en-GB" dirty="0"/>
          </a:p>
        </p:txBody>
      </p:sp>
      <p:pic>
        <p:nvPicPr>
          <p:cNvPr id="2051" name="Picture 3" descr="\\eventsql\dvd\Online_ART\DVD_Art_Sept-2-2010\Artwork_Imagery\Icons - Illustrations\_ REAL VISTA STYLE\login screen wind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58" y="3259308"/>
            <a:ext cx="1723076" cy="18743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ventsql\dvd\Online_ART\DVD_Art_Sept-2-2010\Artwork_Imagery\Icons - Illustrations\_ REAL VISTA STYLE\navigation window write mouse scr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2190" y="4876394"/>
            <a:ext cx="1673469" cy="18203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eventsql\dvd\Online_ART\DVD_Art_Sept-2-2010\Artwork_Imagery\Icons - Illustrations\_ MISC ICONS\disk person pc laptop person blu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050" y="4152853"/>
            <a:ext cx="2581478" cy="19388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ventsql\dvd\Online_ART\DVD_Art_Sept-2-2010\Artwork_Imagery\Icons - Illustrations\_ VISTA STYLE\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3839" y="1506328"/>
            <a:ext cx="1352490" cy="147119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3201709" y="2819577"/>
            <a:ext cx="675399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flipH="1">
            <a:off x="7701038" y="3028808"/>
            <a:ext cx="2153101" cy="89039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a:off x="7918969" y="3352823"/>
            <a:ext cx="2239884" cy="251388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flipV="1">
            <a:off x="7701037" y="3205119"/>
            <a:ext cx="2254669" cy="99134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flipV="1">
            <a:off x="7870717" y="3455186"/>
            <a:ext cx="2491279" cy="284683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flipH="1">
            <a:off x="3201709" y="2550566"/>
            <a:ext cx="665242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063" name="TextBox 2062"/>
          <p:cNvSpPr txBox="1"/>
          <p:nvPr/>
        </p:nvSpPr>
        <p:spPr>
          <a:xfrm>
            <a:off x="10428107" y="2977523"/>
            <a:ext cx="1156932" cy="829118"/>
          </a:xfrm>
          <a:prstGeom prst="rect">
            <a:avLst/>
          </a:prstGeom>
          <a:noFill/>
        </p:spPr>
        <p:txBody>
          <a:bodyPr wrap="none" rtlCol="0">
            <a:spAutoFit/>
          </a:bodyPr>
          <a:lstStyle/>
          <a:p>
            <a:r>
              <a:rPr lang="en-US" sz="2400" dirty="0">
                <a:solidFill>
                  <a:srgbClr val="FFFFFF">
                    <a:lumMod val="50000"/>
                  </a:srgbClr>
                </a:solidFill>
                <a:latin typeface="Segoe UI (Body)"/>
              </a:rPr>
              <a:t>Online</a:t>
            </a:r>
          </a:p>
          <a:p>
            <a:r>
              <a:rPr lang="en-US" sz="2400" dirty="0">
                <a:solidFill>
                  <a:srgbClr val="FFFFFF">
                    <a:lumMod val="50000"/>
                  </a:srgbClr>
                </a:solidFill>
                <a:latin typeface="Segoe UI (Body)"/>
              </a:rPr>
              <a:t>service</a:t>
            </a:r>
          </a:p>
        </p:txBody>
      </p:sp>
      <p:cxnSp>
        <p:nvCxnSpPr>
          <p:cNvPr id="60" name="Straight Arrow Connector 59"/>
          <p:cNvCxnSpPr/>
          <p:nvPr/>
        </p:nvCxnSpPr>
        <p:spPr>
          <a:xfrm>
            <a:off x="3201709" y="1905438"/>
            <a:ext cx="6753998" cy="0"/>
          </a:xfrm>
          <a:prstGeom prst="straightConnector1">
            <a:avLst/>
          </a:prstGeom>
          <a:ln>
            <a:solidFill>
              <a:srgbClr val="00188F"/>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2074" name="TextBox 2073"/>
          <p:cNvSpPr txBox="1"/>
          <p:nvPr/>
        </p:nvSpPr>
        <p:spPr>
          <a:xfrm>
            <a:off x="4696946" y="2895753"/>
            <a:ext cx="4069848" cy="377787"/>
          </a:xfrm>
          <a:prstGeom prst="rect">
            <a:avLst/>
          </a:prstGeom>
          <a:noFill/>
        </p:spPr>
        <p:txBody>
          <a:bodyPr wrap="none" rtlCol="0">
            <a:spAutoFit/>
          </a:bodyPr>
          <a:lstStyle/>
          <a:p>
            <a:r>
              <a:rPr lang="en-US" sz="1866" dirty="0">
                <a:solidFill>
                  <a:srgbClr val="FFFFFF">
                    <a:lumMod val="50000"/>
                  </a:srgbClr>
                </a:solidFill>
                <a:latin typeface="Segoe UI (Body)"/>
              </a:rPr>
              <a:t>1. Authorization Request (Start URL)</a:t>
            </a:r>
          </a:p>
        </p:txBody>
      </p:sp>
      <p:sp>
        <p:nvSpPr>
          <p:cNvPr id="62" name="TextBox 61"/>
          <p:cNvSpPr txBox="1"/>
          <p:nvPr/>
        </p:nvSpPr>
        <p:spPr>
          <a:xfrm rot="20097623">
            <a:off x="7708475" y="3211466"/>
            <a:ext cx="1634666" cy="377787"/>
          </a:xfrm>
          <a:prstGeom prst="rect">
            <a:avLst/>
          </a:prstGeom>
          <a:noFill/>
        </p:spPr>
        <p:txBody>
          <a:bodyPr wrap="none" rtlCol="0">
            <a:spAutoFit/>
          </a:bodyPr>
          <a:lstStyle/>
          <a:p>
            <a:r>
              <a:rPr lang="en-US" sz="1866" dirty="0">
                <a:solidFill>
                  <a:srgbClr val="FFFFFF">
                    <a:lumMod val="50000"/>
                  </a:srgbClr>
                </a:solidFill>
                <a:latin typeface="Segoe UI (Body)"/>
              </a:rPr>
              <a:t>2. Login page</a:t>
            </a:r>
          </a:p>
        </p:txBody>
      </p:sp>
      <p:sp>
        <p:nvSpPr>
          <p:cNvPr id="63" name="TextBox 62"/>
          <p:cNvSpPr txBox="1"/>
          <p:nvPr/>
        </p:nvSpPr>
        <p:spPr>
          <a:xfrm rot="20135397">
            <a:off x="7911498" y="3740607"/>
            <a:ext cx="1659809" cy="377787"/>
          </a:xfrm>
          <a:prstGeom prst="rect">
            <a:avLst/>
          </a:prstGeom>
          <a:noFill/>
        </p:spPr>
        <p:txBody>
          <a:bodyPr wrap="none" rtlCol="0">
            <a:spAutoFit/>
          </a:bodyPr>
          <a:lstStyle/>
          <a:p>
            <a:r>
              <a:rPr lang="en-US" sz="1866" dirty="0">
                <a:solidFill>
                  <a:srgbClr val="FFFFFF">
                    <a:lumMod val="50000"/>
                  </a:srgbClr>
                </a:solidFill>
                <a:latin typeface="Segoe UI (Body)"/>
              </a:rPr>
              <a:t>3. Credentials</a:t>
            </a:r>
          </a:p>
        </p:txBody>
      </p:sp>
      <p:sp>
        <p:nvSpPr>
          <p:cNvPr id="64" name="TextBox 63"/>
          <p:cNvSpPr txBox="1"/>
          <p:nvPr/>
        </p:nvSpPr>
        <p:spPr>
          <a:xfrm rot="18677192">
            <a:off x="7424176" y="4592535"/>
            <a:ext cx="2433926" cy="377787"/>
          </a:xfrm>
          <a:prstGeom prst="rect">
            <a:avLst/>
          </a:prstGeom>
          <a:noFill/>
        </p:spPr>
        <p:txBody>
          <a:bodyPr wrap="none" rtlCol="0">
            <a:spAutoFit/>
          </a:bodyPr>
          <a:lstStyle/>
          <a:p>
            <a:r>
              <a:rPr lang="en-US" sz="1866" dirty="0">
                <a:solidFill>
                  <a:srgbClr val="FFFFFF">
                    <a:lumMod val="50000"/>
                  </a:srgbClr>
                </a:solidFill>
                <a:latin typeface="Segoe UI (Body)"/>
              </a:rPr>
              <a:t>4. Authorization page</a:t>
            </a:r>
          </a:p>
        </p:txBody>
      </p:sp>
      <p:sp>
        <p:nvSpPr>
          <p:cNvPr id="65" name="TextBox 64"/>
          <p:cNvSpPr txBox="1"/>
          <p:nvPr/>
        </p:nvSpPr>
        <p:spPr>
          <a:xfrm rot="18693792">
            <a:off x="8048959" y="5179713"/>
            <a:ext cx="1898677" cy="377787"/>
          </a:xfrm>
          <a:prstGeom prst="rect">
            <a:avLst/>
          </a:prstGeom>
          <a:noFill/>
        </p:spPr>
        <p:txBody>
          <a:bodyPr wrap="none" rtlCol="0">
            <a:spAutoFit/>
          </a:bodyPr>
          <a:lstStyle/>
          <a:p>
            <a:r>
              <a:rPr lang="en-US" sz="1866" dirty="0">
                <a:solidFill>
                  <a:srgbClr val="FFFFFF">
                    <a:lumMod val="50000"/>
                  </a:srgbClr>
                </a:solidFill>
                <a:latin typeface="Segoe UI (Body)"/>
              </a:rPr>
              <a:t>5. User decision</a:t>
            </a:r>
          </a:p>
        </p:txBody>
      </p:sp>
      <p:sp>
        <p:nvSpPr>
          <p:cNvPr id="67" name="TextBox 66"/>
          <p:cNvSpPr txBox="1"/>
          <p:nvPr/>
        </p:nvSpPr>
        <p:spPr>
          <a:xfrm>
            <a:off x="4710181" y="2210148"/>
            <a:ext cx="4149994" cy="377787"/>
          </a:xfrm>
          <a:prstGeom prst="rect">
            <a:avLst/>
          </a:prstGeom>
          <a:noFill/>
        </p:spPr>
        <p:txBody>
          <a:bodyPr wrap="none" rtlCol="0">
            <a:spAutoFit/>
          </a:bodyPr>
          <a:lstStyle/>
          <a:p>
            <a:r>
              <a:rPr lang="en-US" sz="1866" dirty="0">
                <a:solidFill>
                  <a:srgbClr val="FFFFFF">
                    <a:lumMod val="50000"/>
                  </a:srgbClr>
                </a:solidFill>
                <a:latin typeface="Segoe UI (Body)"/>
              </a:rPr>
              <a:t>6. Authorization token (Redirect URL)</a:t>
            </a:r>
          </a:p>
        </p:txBody>
      </p:sp>
      <p:sp>
        <p:nvSpPr>
          <p:cNvPr id="68" name="TextBox 67"/>
          <p:cNvSpPr txBox="1"/>
          <p:nvPr/>
        </p:nvSpPr>
        <p:spPr>
          <a:xfrm>
            <a:off x="4751554" y="1524543"/>
            <a:ext cx="1763528" cy="377787"/>
          </a:xfrm>
          <a:prstGeom prst="rect">
            <a:avLst/>
          </a:prstGeom>
          <a:noFill/>
        </p:spPr>
        <p:txBody>
          <a:bodyPr wrap="none" rtlCol="0">
            <a:spAutoFit/>
          </a:bodyPr>
          <a:lstStyle/>
          <a:p>
            <a:r>
              <a:rPr lang="en-US" sz="1866" dirty="0">
                <a:solidFill>
                  <a:srgbClr val="FFFFFF">
                    <a:lumMod val="50000"/>
                  </a:srgbClr>
                </a:solidFill>
                <a:latin typeface="Segoe UI (Body)"/>
              </a:rPr>
              <a:t>7. Data access</a:t>
            </a:r>
          </a:p>
        </p:txBody>
      </p:sp>
      <p:sp>
        <p:nvSpPr>
          <p:cNvPr id="27" name="TextBox 26"/>
          <p:cNvSpPr txBox="1"/>
          <p:nvPr/>
        </p:nvSpPr>
        <p:spPr>
          <a:xfrm>
            <a:off x="3617419" y="5956907"/>
            <a:ext cx="830063" cy="459819"/>
          </a:xfrm>
          <a:prstGeom prst="rect">
            <a:avLst/>
          </a:prstGeom>
          <a:noFill/>
        </p:spPr>
        <p:txBody>
          <a:bodyPr wrap="none" rtlCol="0">
            <a:spAutoFit/>
          </a:bodyPr>
          <a:lstStyle/>
          <a:p>
            <a:r>
              <a:rPr lang="en-US" sz="2400" dirty="0">
                <a:solidFill>
                  <a:srgbClr val="FFFFFF">
                    <a:lumMod val="50000"/>
                  </a:srgbClr>
                </a:solidFill>
                <a:latin typeface="Segoe UI (Body)"/>
              </a:rPr>
              <a:t>User</a:t>
            </a:r>
          </a:p>
        </p:txBody>
      </p:sp>
      <p:grpSp>
        <p:nvGrpSpPr>
          <p:cNvPr id="3" name="Group 2"/>
          <p:cNvGrpSpPr/>
          <p:nvPr/>
        </p:nvGrpSpPr>
        <p:grpSpPr>
          <a:xfrm>
            <a:off x="1465035" y="1300453"/>
            <a:ext cx="1604316" cy="2741441"/>
            <a:chOff x="389583" y="3501779"/>
            <a:chExt cx="1636486" cy="2796413"/>
          </a:xfrm>
        </p:grpSpPr>
        <p:grpSp>
          <p:nvGrpSpPr>
            <p:cNvPr id="29" name="Group 28"/>
            <p:cNvGrpSpPr/>
            <p:nvPr/>
          </p:nvGrpSpPr>
          <p:grpSpPr>
            <a:xfrm>
              <a:off x="389583" y="3501779"/>
              <a:ext cx="1636486" cy="2796413"/>
              <a:chOff x="8231285" y="3798347"/>
              <a:chExt cx="1636719" cy="2796810"/>
            </a:xfrm>
          </p:grpSpPr>
          <p:pic>
            <p:nvPicPr>
              <p:cNvPr id="30" name="Picture 29"/>
              <p:cNvPicPr>
                <a:picLocks noChangeAspect="1"/>
              </p:cNvPicPr>
              <p:nvPr/>
            </p:nvPicPr>
            <p:blipFill>
              <a:blip r:embed="rId7"/>
              <a:stretch>
                <a:fillRect/>
              </a:stretch>
            </p:blipFill>
            <p:spPr>
              <a:xfrm>
                <a:off x="8231285" y="3798347"/>
                <a:ext cx="1636719" cy="2796810"/>
              </a:xfrm>
              <a:prstGeom prst="rect">
                <a:avLst/>
              </a:prstGeom>
            </p:spPr>
          </p:pic>
          <p:pic>
            <p:nvPicPr>
              <p:cNvPr id="32" name="Picture 31"/>
              <p:cNvPicPr>
                <a:picLocks noChangeAspect="1"/>
              </p:cNvPicPr>
              <p:nvPr/>
            </p:nvPicPr>
            <p:blipFill>
              <a:blip r:embed="rId8"/>
              <a:stretch>
                <a:fillRect/>
              </a:stretch>
            </p:blipFill>
            <p:spPr>
              <a:xfrm>
                <a:off x="9049644" y="5196778"/>
                <a:ext cx="623036" cy="638612"/>
              </a:xfrm>
              <a:prstGeom prst="rect">
                <a:avLst/>
              </a:prstGeom>
            </p:spPr>
          </p:pic>
        </p:grpSp>
        <p:sp>
          <p:nvSpPr>
            <p:cNvPr id="33" name="Rectangle 32"/>
            <p:cNvSpPr/>
            <p:nvPr/>
          </p:nvSpPr>
          <p:spPr bwMode="auto">
            <a:xfrm>
              <a:off x="548726" y="4899986"/>
              <a:ext cx="1282047" cy="6385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pPr>
              <a:r>
                <a:rPr lang="en-US" sz="1766" dirty="0">
                  <a:gradFill>
                    <a:gsLst>
                      <a:gs pos="0">
                        <a:srgbClr val="FFFFFF"/>
                      </a:gs>
                      <a:gs pos="100000">
                        <a:srgbClr val="FFFFFF"/>
                      </a:gs>
                    </a:gsLst>
                    <a:lin ang="5400000" scaled="0"/>
                  </a:gradFill>
                  <a:ea typeface="Segoe UI" pitchFamily="34" charset="0"/>
                  <a:cs typeface="Segoe UI" pitchFamily="34" charset="0"/>
                </a:rPr>
                <a:t>App</a:t>
              </a:r>
            </a:p>
          </p:txBody>
        </p:sp>
      </p:grpSp>
    </p:spTree>
    <p:extLst>
      <p:ext uri="{BB962C8B-B14F-4D97-AF65-F5344CB8AC3E}">
        <p14:creationId xmlns:p14="http://schemas.microsoft.com/office/powerpoint/2010/main" val="337779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3" grpId="0"/>
      <p:bldP spid="2074" grpId="0"/>
      <p:bldP spid="62" grpId="0"/>
      <p:bldP spid="63" grpId="0"/>
      <p:bldP spid="64" grpId="0"/>
      <p:bldP spid="65" grpId="0"/>
      <p:bldP spid="67" grpId="0"/>
      <p:bldP spid="68" grpId="0"/>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Problems</a:t>
            </a:r>
            <a:endParaRPr lang="en-US" dirty="0"/>
          </a:p>
        </p:txBody>
      </p:sp>
      <p:sp>
        <p:nvSpPr>
          <p:cNvPr id="8" name="Text Placeholder 7"/>
          <p:cNvSpPr>
            <a:spLocks noGrp="1"/>
          </p:cNvSpPr>
          <p:nvPr>
            <p:ph type="body" sz="quarter" idx="10"/>
          </p:nvPr>
        </p:nvSpPr>
        <p:spPr/>
        <p:txBody>
          <a:bodyPr/>
          <a:lstStyle/>
          <a:p>
            <a:r>
              <a:rPr lang="en-US" dirty="0" smtClean="0"/>
              <a:t>Usually implemented with an embedded browser control</a:t>
            </a:r>
          </a:p>
          <a:p>
            <a:r>
              <a:rPr lang="en-US" dirty="0" smtClean="0"/>
              <a:t>However…</a:t>
            </a:r>
          </a:p>
          <a:p>
            <a:pPr lvl="1"/>
            <a:r>
              <a:rPr lang="en-US" dirty="0" smtClean="0"/>
              <a:t>No single sign-on</a:t>
            </a:r>
          </a:p>
          <a:p>
            <a:pPr lvl="1"/>
            <a:r>
              <a:rPr lang="en-US" dirty="0" smtClean="0"/>
              <a:t>Credentials are entered into the application</a:t>
            </a:r>
          </a:p>
          <a:p>
            <a:pPr lvl="1"/>
            <a:r>
              <a:rPr lang="en-US" dirty="0" smtClean="0"/>
              <a:t>Complicated to implement</a:t>
            </a:r>
          </a:p>
          <a:p>
            <a:endParaRPr lang="en-US" dirty="0"/>
          </a:p>
        </p:txBody>
      </p:sp>
    </p:spTree>
    <p:extLst>
      <p:ext uri="{BB962C8B-B14F-4D97-AF65-F5344CB8AC3E}">
        <p14:creationId xmlns:p14="http://schemas.microsoft.com/office/powerpoint/2010/main" val="1903231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Solution</a:t>
            </a:r>
            <a:endParaRPr lang="en-US" dirty="0"/>
          </a:p>
        </p:txBody>
      </p:sp>
      <p:sp>
        <p:nvSpPr>
          <p:cNvPr id="8" name="Text Placeholder 7"/>
          <p:cNvSpPr>
            <a:spLocks noGrp="1"/>
          </p:cNvSpPr>
          <p:nvPr>
            <p:ph type="body" sz="quarter" idx="10"/>
          </p:nvPr>
        </p:nvSpPr>
        <p:spPr/>
        <p:txBody>
          <a:bodyPr/>
          <a:lstStyle/>
          <a:p>
            <a:r>
              <a:rPr lang="en-US" dirty="0" smtClean="0"/>
              <a:t>In 8.1, we had Web Authentication Broker (WAB), ADAL, </a:t>
            </a:r>
            <a:r>
              <a:rPr lang="en-US" dirty="0" err="1" smtClean="0"/>
              <a:t>OnlineID</a:t>
            </a:r>
            <a:endParaRPr lang="en-US" dirty="0" smtClean="0"/>
          </a:p>
          <a:p>
            <a:r>
              <a:rPr lang="en-US" dirty="0" smtClean="0">
                <a:latin typeface="+mn-lt"/>
              </a:rPr>
              <a:t>But…</a:t>
            </a:r>
          </a:p>
          <a:p>
            <a:pPr lvl="1"/>
            <a:r>
              <a:rPr lang="en-GB" sz="2800" dirty="0"/>
              <a:t>No native support for AAD </a:t>
            </a:r>
            <a:r>
              <a:rPr lang="en-GB" sz="2800" dirty="0" err="1"/>
              <a:t>auth</a:t>
            </a:r>
            <a:r>
              <a:rPr lang="en-GB" sz="2800" dirty="0"/>
              <a:t> in Windows </a:t>
            </a:r>
          </a:p>
          <a:p>
            <a:pPr lvl="1"/>
            <a:r>
              <a:rPr lang="en-GB" sz="2800" dirty="0" smtClean="0"/>
              <a:t>Competing </a:t>
            </a:r>
            <a:r>
              <a:rPr lang="en-GB" sz="2800" dirty="0"/>
              <a:t>development models</a:t>
            </a:r>
          </a:p>
          <a:p>
            <a:pPr lvl="1"/>
            <a:r>
              <a:rPr lang="en-GB" sz="2800" dirty="0" smtClean="0"/>
              <a:t>Existing </a:t>
            </a:r>
            <a:r>
              <a:rPr lang="en-GB" sz="2800" dirty="0"/>
              <a:t>solutions offered limited functionality</a:t>
            </a:r>
          </a:p>
          <a:p>
            <a:pPr lvl="1"/>
            <a:r>
              <a:rPr lang="en-GB" sz="2800" dirty="0" smtClean="0"/>
              <a:t>Poor </a:t>
            </a:r>
            <a:r>
              <a:rPr lang="en-GB" sz="2800" dirty="0"/>
              <a:t>end-user experience</a:t>
            </a:r>
          </a:p>
          <a:p>
            <a:pPr lvl="1"/>
            <a:endParaRPr lang="en-US" dirty="0" smtClean="0"/>
          </a:p>
          <a:p>
            <a:r>
              <a:rPr lang="en-US" dirty="0" smtClean="0"/>
              <a:t>In Windows 10, we have Web Account Manager</a:t>
            </a:r>
          </a:p>
          <a:p>
            <a:pPr lvl="1"/>
            <a:r>
              <a:rPr lang="en-US" dirty="0" smtClean="0"/>
              <a:t>Handling of typical OAUTH scenarios right in the OS</a:t>
            </a:r>
          </a:p>
        </p:txBody>
      </p:sp>
    </p:spTree>
    <p:extLst>
      <p:ext uri="{BB962C8B-B14F-4D97-AF65-F5344CB8AC3E}">
        <p14:creationId xmlns:p14="http://schemas.microsoft.com/office/powerpoint/2010/main" val="298906816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lnSpc>
                <a:spcPct val="100000"/>
              </a:lnSpc>
            </a:pPr>
            <a:r>
              <a:rPr lang="en-US" dirty="0" smtClean="0"/>
              <a:t>Web Account Manager </a:t>
            </a:r>
            <a:r>
              <a:rPr lang="en-US" sz="3921" dirty="0"/>
              <a:t/>
            </a:r>
            <a:br>
              <a:rPr lang="en-US" sz="3921" dirty="0"/>
            </a:br>
            <a:r>
              <a:rPr lang="en-US" sz="3529" dirty="0"/>
              <a:t>enables </a:t>
            </a:r>
            <a:r>
              <a:rPr lang="en-US" dirty="0" smtClean="0"/>
              <a:t>apps &amp; identity providers </a:t>
            </a:r>
            <a:r>
              <a:rPr lang="en-US" sz="3529" dirty="0"/>
              <a:t>to plug in to </a:t>
            </a:r>
            <a:r>
              <a:rPr lang="en-US" sz="4313" dirty="0"/>
              <a:t>Windows 10 </a:t>
            </a:r>
            <a:r>
              <a:rPr lang="en-US" sz="3529" dirty="0"/>
              <a:t>and provide </a:t>
            </a:r>
            <a:r>
              <a:rPr lang="en-US" dirty="0" smtClean="0"/>
              <a:t>SSO </a:t>
            </a:r>
            <a:r>
              <a:rPr lang="en-US" sz="3921" dirty="0"/>
              <a:t>capabilities</a:t>
            </a:r>
            <a:r>
              <a:rPr lang="en-US" dirty="0" smtClean="0"/>
              <a:t>.</a:t>
            </a:r>
            <a:endParaRPr lang="en-US" dirty="0"/>
          </a:p>
        </p:txBody>
      </p:sp>
    </p:spTree>
    <p:extLst>
      <p:ext uri="{BB962C8B-B14F-4D97-AF65-F5344CB8AC3E}">
        <p14:creationId xmlns:p14="http://schemas.microsoft.com/office/powerpoint/2010/main" val="177939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38947" y="1684204"/>
            <a:ext cx="10514108" cy="4350721"/>
          </a:xfrm>
          <a:prstGeom prst="rect">
            <a:avLst/>
          </a:prstGeom>
        </p:spPr>
        <p:txBody>
          <a:bodyPr>
            <a:noAutofit/>
          </a:bodyPr>
          <a:lstStyle/>
          <a:p>
            <a:pPr defTabSz="914188">
              <a:spcBef>
                <a:spcPts val="0"/>
              </a:spcBef>
              <a:spcAft>
                <a:spcPts val="900"/>
              </a:spcAft>
            </a:pPr>
            <a:r>
              <a:rPr lang="en-US" sz="3529" spc="-100" dirty="0" err="1">
                <a:ln w="3175">
                  <a:noFill/>
                </a:ln>
                <a:solidFill>
                  <a:srgbClr val="000099"/>
                </a:solidFill>
                <a:latin typeface="Consolas" panose="020B0609020204030204" pitchFamily="49" charset="0"/>
                <a:cs typeface="Consolas" panose="020B0609020204030204" pitchFamily="49" charset="0"/>
              </a:rPr>
              <a:t>RequestTokenAsync</a:t>
            </a:r>
            <a:endParaRPr lang="en-US" sz="3529" spc="-100" dirty="0">
              <a:ln w="3175">
                <a:noFill/>
              </a:ln>
              <a:solidFill>
                <a:srgbClr val="000099"/>
              </a:solidFill>
              <a:latin typeface="Consolas" panose="020B0609020204030204" pitchFamily="49" charset="0"/>
              <a:cs typeface="Consolas" panose="020B0609020204030204" pitchFamily="49" charset="0"/>
            </a:endParaRPr>
          </a:p>
          <a:p>
            <a:pPr defTabSz="914188">
              <a:spcBef>
                <a:spcPts val="0"/>
              </a:spcBef>
              <a:spcAft>
                <a:spcPts val="900"/>
              </a:spcAft>
            </a:pPr>
            <a:r>
              <a:rPr lang="en-US" sz="2400" spc="-100" dirty="0">
                <a:ln w="3175">
                  <a:noFill/>
                </a:ln>
                <a:solidFill>
                  <a:schemeClr val="tx1"/>
                </a:solidFill>
                <a:latin typeface="Segoe UI Light"/>
                <a:cs typeface="Segoe UI" pitchFamily="34" charset="0"/>
              </a:rPr>
              <a:t>Used to request a token</a:t>
            </a:r>
          </a:p>
          <a:p>
            <a:pPr marL="685668" lvl="2" defTabSz="914188">
              <a:spcBef>
                <a:spcPts val="0"/>
              </a:spcBef>
              <a:spcAft>
                <a:spcPts val="900"/>
              </a:spcAft>
              <a:buFontTx/>
              <a:buChar char="-"/>
            </a:pPr>
            <a:r>
              <a:rPr lang="en-US" spc="-100" dirty="0">
                <a:ln w="3175">
                  <a:noFill/>
                </a:ln>
                <a:latin typeface="Segoe UI Light"/>
                <a:cs typeface="Segoe UI" pitchFamily="34" charset="0"/>
              </a:rPr>
              <a:t>First attempts to </a:t>
            </a:r>
            <a:r>
              <a:rPr lang="en-US" spc="-100" dirty="0">
                <a:ln w="3175">
                  <a:noFill/>
                </a:ln>
                <a:solidFill>
                  <a:srgbClr val="404040"/>
                </a:solidFill>
                <a:latin typeface="Segoe UI Light"/>
                <a:cs typeface="Segoe UI" pitchFamily="34" charset="0"/>
              </a:rPr>
              <a:t>retrieve</a:t>
            </a:r>
            <a:r>
              <a:rPr lang="en-US" spc="-100" dirty="0">
                <a:ln w="3175">
                  <a:noFill/>
                </a:ln>
                <a:latin typeface="Segoe UI Light"/>
                <a:cs typeface="Segoe UI" pitchFamily="34" charset="0"/>
              </a:rPr>
              <a:t> the token silently</a:t>
            </a:r>
          </a:p>
          <a:p>
            <a:pPr marL="685668" lvl="2" defTabSz="914188">
              <a:spcBef>
                <a:spcPts val="0"/>
              </a:spcBef>
              <a:spcAft>
                <a:spcPts val="900"/>
              </a:spcAft>
              <a:buFontTx/>
              <a:buChar char="-"/>
            </a:pPr>
            <a:r>
              <a:rPr lang="en-US" spc="-100" dirty="0">
                <a:ln w="3175">
                  <a:noFill/>
                </a:ln>
                <a:latin typeface="Segoe UI Light"/>
                <a:cs typeface="Segoe UI" pitchFamily="34" charset="0"/>
              </a:rPr>
              <a:t>And if required, does so with UI.</a:t>
            </a:r>
          </a:p>
          <a:p>
            <a:pPr marL="685668" lvl="2" defTabSz="914188">
              <a:spcBef>
                <a:spcPts val="0"/>
              </a:spcBef>
              <a:spcAft>
                <a:spcPts val="900"/>
              </a:spcAft>
              <a:buFontTx/>
              <a:buChar char="-"/>
            </a:pPr>
            <a:endParaRPr lang="en-US" sz="1568"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cs typeface="Arial" charset="0"/>
            </a:endParaRPr>
          </a:p>
          <a:p>
            <a:pPr defTabSz="914188">
              <a:spcBef>
                <a:spcPts val="0"/>
              </a:spcBef>
              <a:spcAft>
                <a:spcPts val="900"/>
              </a:spcAft>
            </a:pPr>
            <a:r>
              <a:rPr lang="en-US" sz="3529" spc="-100" dirty="0" err="1">
                <a:ln w="3175">
                  <a:noFill/>
                </a:ln>
                <a:solidFill>
                  <a:srgbClr val="000099"/>
                </a:solidFill>
                <a:latin typeface="Consolas" panose="020B0609020204030204" pitchFamily="49" charset="0"/>
                <a:cs typeface="Consolas" panose="020B0609020204030204" pitchFamily="49" charset="0"/>
              </a:rPr>
              <a:t>GetTokenSilentlyAsync</a:t>
            </a:r>
            <a:endParaRPr lang="en-US" sz="3529" spc="-100" dirty="0">
              <a:ln w="3175">
                <a:noFill/>
              </a:ln>
              <a:solidFill>
                <a:srgbClr val="000099"/>
              </a:solidFill>
              <a:latin typeface="Consolas" panose="020B0609020204030204" pitchFamily="49" charset="0"/>
              <a:cs typeface="Consolas" panose="020B0609020204030204" pitchFamily="49" charset="0"/>
            </a:endParaRPr>
          </a:p>
          <a:p>
            <a:pPr defTabSz="914188">
              <a:spcBef>
                <a:spcPts val="0"/>
              </a:spcBef>
              <a:spcAft>
                <a:spcPts val="900"/>
              </a:spcAft>
            </a:pPr>
            <a:r>
              <a:rPr lang="en-US" sz="2400" spc="-100" dirty="0">
                <a:ln w="3175">
                  <a:noFill/>
                </a:ln>
                <a:solidFill>
                  <a:schemeClr val="tx1"/>
                </a:solidFill>
                <a:latin typeface="Segoe UI Light"/>
                <a:cs typeface="Segoe UI" pitchFamily="34" charset="0"/>
              </a:rPr>
              <a:t>Used to request a token from a background task/thread</a:t>
            </a:r>
          </a:p>
          <a:p>
            <a:pPr lvl="1" defTabSz="914188">
              <a:spcBef>
                <a:spcPts val="0"/>
              </a:spcBef>
              <a:spcAft>
                <a:spcPts val="900"/>
              </a:spcAft>
              <a:buFontTx/>
              <a:buChar char="-"/>
            </a:pPr>
            <a:r>
              <a:rPr lang="en-US" spc="-100" dirty="0">
                <a:ln w="3175">
                  <a:noFill/>
                </a:ln>
                <a:latin typeface="Segoe UI Light"/>
                <a:cs typeface="Segoe UI" pitchFamily="34" charset="0"/>
              </a:rPr>
              <a:t>Returns token by activating TB plugin without any UI.</a:t>
            </a:r>
          </a:p>
          <a:p>
            <a:pPr lvl="1" defTabSz="914188">
              <a:spcBef>
                <a:spcPts val="0"/>
              </a:spcBef>
              <a:spcAft>
                <a:spcPts val="900"/>
              </a:spcAft>
              <a:buFontTx/>
              <a:buChar char="-"/>
            </a:pPr>
            <a:endParaRPr lang="en-US" sz="1765"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cs typeface="Arial" charset="0"/>
            </a:endParaRPr>
          </a:p>
          <a:p>
            <a:pPr lvl="2" defTabSz="914188">
              <a:spcBef>
                <a:spcPts val="0"/>
              </a:spcBef>
              <a:spcAft>
                <a:spcPts val="900"/>
              </a:spcAft>
              <a:buFontTx/>
              <a:buChar char="-"/>
            </a:pPr>
            <a:endParaRPr lang="en-US" sz="1176"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cs typeface="Arial" charset="0"/>
            </a:endParaRPr>
          </a:p>
          <a:p>
            <a:pPr lvl="1" defTabSz="914188">
              <a:spcBef>
                <a:spcPts val="0"/>
              </a:spcBef>
              <a:spcAft>
                <a:spcPts val="900"/>
              </a:spcAft>
              <a:buFontTx/>
              <a:buChar char="-"/>
            </a:pPr>
            <a:endParaRPr lang="en-US" sz="392"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cs typeface="Arial" charset="0"/>
            </a:endParaRPr>
          </a:p>
        </p:txBody>
      </p:sp>
      <p:sp>
        <p:nvSpPr>
          <p:cNvPr id="7" name="Title 2"/>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Web Account Manager APIs</a:t>
            </a:r>
          </a:p>
        </p:txBody>
      </p:sp>
    </p:spTree>
    <p:extLst>
      <p:ext uri="{BB962C8B-B14F-4D97-AF65-F5344CB8AC3E}">
        <p14:creationId xmlns:p14="http://schemas.microsoft.com/office/powerpoint/2010/main" val="324447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38947" y="1684204"/>
            <a:ext cx="10514108" cy="4350721"/>
          </a:xfrm>
          <a:prstGeom prst="rect">
            <a:avLst/>
          </a:prstGeom>
        </p:spPr>
        <p:txBody>
          <a:bodyPr>
            <a:noAutofit/>
          </a:bodyPr>
          <a:lstStyle/>
          <a:p>
            <a:pPr defTabSz="914188">
              <a:spcBef>
                <a:spcPts val="0"/>
              </a:spcBef>
              <a:spcAft>
                <a:spcPts val="900"/>
              </a:spcAft>
            </a:pPr>
            <a:r>
              <a:rPr lang="en-US" sz="3529" spc="-100" dirty="0" err="1">
                <a:ln w="3175">
                  <a:noFill/>
                </a:ln>
                <a:solidFill>
                  <a:srgbClr val="000099"/>
                </a:solidFill>
                <a:latin typeface="Consolas" panose="020B0609020204030204" pitchFamily="49" charset="0"/>
                <a:cs typeface="Consolas" panose="020B0609020204030204" pitchFamily="49" charset="0"/>
              </a:rPr>
              <a:t>WebTokenRequestResult</a:t>
            </a:r>
            <a:endParaRPr lang="en-US" sz="3529" spc="-100" dirty="0">
              <a:ln w="3175">
                <a:noFill/>
              </a:ln>
              <a:solidFill>
                <a:srgbClr val="000099"/>
              </a:solidFill>
              <a:latin typeface="Consolas" panose="020B0609020204030204" pitchFamily="49" charset="0"/>
              <a:cs typeface="Consolas" panose="020B0609020204030204" pitchFamily="49" charset="0"/>
            </a:endParaRPr>
          </a:p>
          <a:p>
            <a:pPr defTabSz="914188">
              <a:spcBef>
                <a:spcPts val="0"/>
              </a:spcBef>
              <a:spcAft>
                <a:spcPts val="900"/>
              </a:spcAft>
            </a:pPr>
            <a:r>
              <a:rPr lang="en-US" sz="2400" spc="-100" dirty="0">
                <a:ln w="3175">
                  <a:noFill/>
                </a:ln>
                <a:solidFill>
                  <a:schemeClr val="tx1"/>
                </a:solidFill>
                <a:latin typeface="Segoe UI Light"/>
                <a:cs typeface="Segoe UI" pitchFamily="34" charset="0"/>
              </a:rPr>
              <a:t>Results</a:t>
            </a:r>
          </a:p>
          <a:p>
            <a:pPr lvl="1" defTabSz="914188">
              <a:spcBef>
                <a:spcPts val="0"/>
              </a:spcBef>
              <a:spcAft>
                <a:spcPts val="900"/>
              </a:spcAft>
              <a:buFontTx/>
              <a:buChar char="-"/>
            </a:pPr>
            <a:r>
              <a:rPr lang="en-US" spc="-100" dirty="0" err="1">
                <a:ln w="3175">
                  <a:noFill/>
                </a:ln>
                <a:latin typeface="Segoe UI Light"/>
                <a:cs typeface="Segoe UI" pitchFamily="34" charset="0"/>
              </a:rPr>
              <a:t>WebTokenResponse</a:t>
            </a:r>
            <a:r>
              <a:rPr lang="en-US" spc="-100" dirty="0">
                <a:ln w="3175">
                  <a:noFill/>
                </a:ln>
                <a:latin typeface="Segoe UI Light"/>
                <a:cs typeface="Segoe UI" pitchFamily="34" charset="0"/>
              </a:rPr>
              <a:t> i.e. Token and </a:t>
            </a:r>
            <a:r>
              <a:rPr lang="en-US" spc="-100" dirty="0" err="1">
                <a:ln w="3175">
                  <a:noFill/>
                </a:ln>
                <a:latin typeface="Segoe UI Light"/>
                <a:cs typeface="Segoe UI" pitchFamily="34" charset="0"/>
              </a:rPr>
              <a:t>WebAccount</a:t>
            </a:r>
            <a:endParaRPr lang="en-US" spc="-100" dirty="0">
              <a:ln w="3175">
                <a:noFill/>
              </a:ln>
              <a:latin typeface="Segoe UI Light"/>
              <a:cs typeface="Segoe UI" pitchFamily="34" charset="0"/>
            </a:endParaRPr>
          </a:p>
          <a:p>
            <a:pPr lvl="1" defTabSz="914188">
              <a:spcBef>
                <a:spcPts val="0"/>
              </a:spcBef>
              <a:spcAft>
                <a:spcPts val="900"/>
              </a:spcAft>
              <a:buFontTx/>
              <a:buChar char="-"/>
            </a:pPr>
            <a:r>
              <a:rPr lang="en-US" spc="-100" dirty="0">
                <a:ln w="3175">
                  <a:noFill/>
                </a:ln>
                <a:latin typeface="Segoe UI Light"/>
                <a:cs typeface="Segoe UI" pitchFamily="34" charset="0"/>
              </a:rPr>
              <a:t>Status e.g. success, user cancelled, provider not available, provider specific errors, etc</a:t>
            </a:r>
            <a:r>
              <a:rPr lang="en-US" sz="1765" spc="-100" dirty="0">
                <a:ln w="3175">
                  <a:noFill/>
                </a:ln>
                <a:latin typeface="Segoe UI Light"/>
                <a:cs typeface="Segoe UI" pitchFamily="34" charset="0"/>
              </a:rPr>
              <a:t>.</a:t>
            </a:r>
          </a:p>
          <a:p>
            <a:pPr defTabSz="914188">
              <a:spcBef>
                <a:spcPts val="0"/>
              </a:spcBef>
              <a:spcAft>
                <a:spcPts val="900"/>
              </a:spcAft>
            </a:pPr>
            <a:endParaRPr lang="en-US" sz="1568" spc="-100" dirty="0">
              <a:ln w="3175">
                <a:noFill/>
              </a:ln>
              <a:solidFill>
                <a:srgbClr val="000099"/>
              </a:solidFill>
              <a:latin typeface="Segoe UI Light" pitchFamily="34" charset="0"/>
              <a:cs typeface="Arial" charset="0"/>
            </a:endParaRPr>
          </a:p>
          <a:p>
            <a:pPr defTabSz="914188">
              <a:spcBef>
                <a:spcPts val="0"/>
              </a:spcBef>
              <a:spcAft>
                <a:spcPts val="900"/>
              </a:spcAft>
            </a:pPr>
            <a:r>
              <a:rPr lang="en-US" sz="3529" spc="-100" dirty="0" err="1">
                <a:ln w="3175">
                  <a:noFill/>
                </a:ln>
                <a:solidFill>
                  <a:srgbClr val="000099"/>
                </a:solidFill>
                <a:latin typeface="Consolas" panose="020B0609020204030204" pitchFamily="49" charset="0"/>
                <a:cs typeface="Consolas" panose="020B0609020204030204" pitchFamily="49" charset="0"/>
              </a:rPr>
              <a:t>WebAccount</a:t>
            </a:r>
            <a:endParaRPr lang="en-US" sz="3529" spc="-100" dirty="0">
              <a:ln w="3175">
                <a:noFill/>
              </a:ln>
              <a:solidFill>
                <a:srgbClr val="000099"/>
              </a:solidFill>
              <a:latin typeface="Consolas" panose="020B0609020204030204" pitchFamily="49" charset="0"/>
              <a:cs typeface="Consolas" panose="020B0609020204030204" pitchFamily="49" charset="0"/>
            </a:endParaRPr>
          </a:p>
          <a:p>
            <a:pPr defTabSz="914188">
              <a:spcBef>
                <a:spcPts val="0"/>
              </a:spcBef>
              <a:spcAft>
                <a:spcPts val="900"/>
              </a:spcAft>
            </a:pPr>
            <a:r>
              <a:rPr lang="en-US" sz="2400" spc="-100" dirty="0">
                <a:ln w="3175">
                  <a:noFill/>
                </a:ln>
                <a:solidFill>
                  <a:schemeClr val="tx1"/>
                </a:solidFill>
                <a:latin typeface="Segoe UI Light"/>
                <a:cs typeface="Segoe UI" pitchFamily="34" charset="0"/>
              </a:rPr>
              <a:t>Object that represents a web account specific to an IDP</a:t>
            </a:r>
          </a:p>
          <a:p>
            <a:pPr lvl="1" defTabSz="914188">
              <a:spcBef>
                <a:spcPts val="0"/>
              </a:spcBef>
              <a:spcAft>
                <a:spcPts val="900"/>
              </a:spcAft>
              <a:buFontTx/>
              <a:buChar char="-"/>
            </a:pPr>
            <a:r>
              <a:rPr lang="en-US" spc="-100" dirty="0">
                <a:ln w="3175">
                  <a:noFill/>
                </a:ln>
                <a:latin typeface="Segoe UI Light"/>
                <a:cs typeface="Segoe UI" pitchFamily="34" charset="0"/>
              </a:rPr>
              <a:t>ID, </a:t>
            </a:r>
            <a:r>
              <a:rPr lang="en-US" spc="-100" dirty="0" err="1">
                <a:ln w="3175">
                  <a:noFill/>
                </a:ln>
                <a:latin typeface="Segoe UI Light"/>
                <a:cs typeface="Segoe UI" pitchFamily="34" charset="0"/>
              </a:rPr>
              <a:t>WebAccountProvider</a:t>
            </a:r>
            <a:r>
              <a:rPr lang="en-US" spc="-100" dirty="0">
                <a:ln w="3175">
                  <a:noFill/>
                </a:ln>
                <a:latin typeface="Segoe UI Light"/>
                <a:cs typeface="Segoe UI" pitchFamily="34" charset="0"/>
              </a:rPr>
              <a:t>, User Name, State, Properties, etc.</a:t>
            </a:r>
          </a:p>
          <a:p>
            <a:pPr lvl="1" defTabSz="914188">
              <a:spcBef>
                <a:spcPts val="0"/>
              </a:spcBef>
              <a:spcAft>
                <a:spcPts val="900"/>
              </a:spcAft>
              <a:buFontTx/>
              <a:buChar char="-"/>
            </a:pPr>
            <a:r>
              <a:rPr lang="en-US" spc="-100" dirty="0">
                <a:ln w="3175">
                  <a:noFill/>
                </a:ln>
                <a:latin typeface="Segoe UI Light"/>
                <a:cs typeface="Segoe UI" pitchFamily="34" charset="0"/>
              </a:rPr>
              <a:t>Can be used as a hint for subsequent token requests </a:t>
            </a:r>
            <a:endParaRPr lang="en-US" sz="20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cs typeface="Arial" charset="0"/>
            </a:endParaRPr>
          </a:p>
          <a:p>
            <a:pPr lvl="1" defTabSz="914188">
              <a:spcBef>
                <a:spcPts val="0"/>
              </a:spcBef>
              <a:spcAft>
                <a:spcPts val="900"/>
              </a:spcAft>
              <a:buFontTx/>
              <a:buChar char="-"/>
            </a:pPr>
            <a:endParaRPr lang="en-US" sz="392"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cs typeface="Arial" charset="0"/>
            </a:endParaRPr>
          </a:p>
        </p:txBody>
      </p:sp>
      <p:sp>
        <p:nvSpPr>
          <p:cNvPr id="5" name="Title 2"/>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Output</a:t>
            </a:r>
          </a:p>
        </p:txBody>
      </p:sp>
    </p:spTree>
    <p:extLst>
      <p:ext uri="{BB962C8B-B14F-4D97-AF65-F5344CB8AC3E}">
        <p14:creationId xmlns:p14="http://schemas.microsoft.com/office/powerpoint/2010/main" val="227718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Basics</a:t>
            </a:r>
            <a:endParaRPr lang="en-US" dirty="0"/>
          </a:p>
        </p:txBody>
      </p:sp>
    </p:spTree>
    <p:extLst>
      <p:ext uri="{BB962C8B-B14F-4D97-AF65-F5344CB8AC3E}">
        <p14:creationId xmlns:p14="http://schemas.microsoft.com/office/powerpoint/2010/main" val="410075369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752722" y="1609199"/>
            <a:ext cx="1976183" cy="862507"/>
          </a:xfrm>
          <a:prstGeom prst="rect">
            <a:avLst/>
          </a:prstGeom>
        </p:spPr>
      </p:pic>
      <p:pic>
        <p:nvPicPr>
          <p:cNvPr id="14" name="Picture 13"/>
          <p:cNvPicPr>
            <a:picLocks noChangeAspect="1"/>
          </p:cNvPicPr>
          <p:nvPr/>
        </p:nvPicPr>
        <p:blipFill>
          <a:blip r:embed="rId4"/>
          <a:stretch>
            <a:fillRect/>
          </a:stretch>
        </p:blipFill>
        <p:spPr>
          <a:xfrm>
            <a:off x="3752722" y="1817215"/>
            <a:ext cx="1976183" cy="1035007"/>
          </a:xfrm>
          <a:prstGeom prst="rect">
            <a:avLst/>
          </a:prstGeom>
        </p:spPr>
      </p:pic>
      <p:pic>
        <p:nvPicPr>
          <p:cNvPr id="16" name="Picture 15"/>
          <p:cNvPicPr>
            <a:picLocks noChangeAspect="1"/>
          </p:cNvPicPr>
          <p:nvPr/>
        </p:nvPicPr>
        <p:blipFill>
          <a:blip r:embed="rId5"/>
          <a:stretch>
            <a:fillRect/>
          </a:stretch>
        </p:blipFill>
        <p:spPr>
          <a:xfrm>
            <a:off x="6618914" y="651353"/>
            <a:ext cx="2432227" cy="801624"/>
          </a:xfrm>
          <a:prstGeom prst="rect">
            <a:avLst/>
          </a:prstGeom>
        </p:spPr>
      </p:pic>
      <p:sp>
        <p:nvSpPr>
          <p:cNvPr id="2" name="Rectangle 1"/>
          <p:cNvSpPr/>
          <p:nvPr/>
        </p:nvSpPr>
        <p:spPr bwMode="auto">
          <a:xfrm>
            <a:off x="2659705" y="1904977"/>
            <a:ext cx="1107811" cy="20169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078" dirty="0">
                <a:gradFill>
                  <a:gsLst>
                    <a:gs pos="0">
                      <a:srgbClr val="FFFFFF"/>
                    </a:gs>
                    <a:gs pos="100000">
                      <a:srgbClr val="FFFFFF"/>
                    </a:gs>
                  </a:gsLst>
                  <a:lin ang="5400000" scaled="0"/>
                </a:gradFill>
                <a:ea typeface="Segoe UI" pitchFamily="34" charset="0"/>
                <a:cs typeface="Segoe UI" pitchFamily="34" charset="0"/>
              </a:rPr>
              <a:t>Web Account Manager </a:t>
            </a:r>
          </a:p>
        </p:txBody>
      </p:sp>
      <p:sp>
        <p:nvSpPr>
          <p:cNvPr id="3" name="Rectangle 2"/>
          <p:cNvSpPr/>
          <p:nvPr/>
        </p:nvSpPr>
        <p:spPr bwMode="auto">
          <a:xfrm>
            <a:off x="5728905" y="1452978"/>
            <a:ext cx="1489445" cy="6362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176" dirty="0">
                <a:gradFill>
                  <a:gsLst>
                    <a:gs pos="0">
                      <a:srgbClr val="FFFFFF"/>
                    </a:gs>
                    <a:gs pos="100000">
                      <a:srgbClr val="FFFFFF"/>
                    </a:gs>
                  </a:gsLst>
                  <a:lin ang="5400000" scaled="0"/>
                </a:gradFill>
                <a:ea typeface="Segoe UI" pitchFamily="34" charset="0"/>
                <a:cs typeface="Segoe UI" pitchFamily="34" charset="0"/>
              </a:rPr>
              <a:t>App</a:t>
            </a:r>
          </a:p>
        </p:txBody>
      </p:sp>
      <p:sp>
        <p:nvSpPr>
          <p:cNvPr id="15" name="Cloud 14"/>
          <p:cNvSpPr/>
          <p:nvPr/>
        </p:nvSpPr>
        <p:spPr bwMode="auto">
          <a:xfrm>
            <a:off x="9088585" y="142109"/>
            <a:ext cx="2161858" cy="1198535"/>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176" dirty="0">
                <a:gradFill>
                  <a:gsLst>
                    <a:gs pos="0">
                      <a:srgbClr val="FFFFFF"/>
                    </a:gs>
                    <a:gs pos="100000">
                      <a:srgbClr val="FFFFFF"/>
                    </a:gs>
                  </a:gsLst>
                  <a:lin ang="5400000" scaled="0"/>
                </a:gradFill>
                <a:ea typeface="Segoe UI" pitchFamily="34" charset="0"/>
                <a:cs typeface="Segoe UI" pitchFamily="34" charset="0"/>
              </a:rPr>
              <a:t>Identity/Service Provider</a:t>
            </a:r>
          </a:p>
        </p:txBody>
      </p:sp>
      <p:sp>
        <p:nvSpPr>
          <p:cNvPr id="4" name="Title 3"/>
          <p:cNvSpPr>
            <a:spLocks noGrp="1"/>
          </p:cNvSpPr>
          <p:nvPr>
            <p:ph type="title"/>
          </p:nvPr>
        </p:nvSpPr>
        <p:spPr/>
        <p:txBody>
          <a:bodyPr/>
          <a:lstStyle/>
          <a:p>
            <a:r>
              <a:rPr lang="en-US" dirty="0" smtClean="0"/>
              <a:t>Web Account Manager</a:t>
            </a:r>
            <a:endParaRPr lang="en-US" dirty="0"/>
          </a:p>
        </p:txBody>
      </p:sp>
      <p:sp>
        <p:nvSpPr>
          <p:cNvPr id="7" name="Text Placeholder 6"/>
          <p:cNvSpPr>
            <a:spLocks noGrp="1"/>
          </p:cNvSpPr>
          <p:nvPr>
            <p:ph type="body" sz="quarter" idx="10"/>
          </p:nvPr>
        </p:nvSpPr>
        <p:spPr/>
        <p:txBody>
          <a:bodyPr/>
          <a:lstStyle/>
          <a:p>
            <a:r>
              <a:rPr lang="en-GB" dirty="0" smtClean="0"/>
              <a:t> </a:t>
            </a:r>
            <a:endParaRPr lang="en-GB" dirty="0"/>
          </a:p>
        </p:txBody>
      </p:sp>
      <p:sp>
        <p:nvSpPr>
          <p:cNvPr id="5" name="TextBox 4"/>
          <p:cNvSpPr txBox="1"/>
          <p:nvPr/>
        </p:nvSpPr>
        <p:spPr>
          <a:xfrm>
            <a:off x="5373834" y="5894169"/>
            <a:ext cx="2405451"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rgbClr val="FF0000"/>
                </a:solidFill>
                <a:latin typeface="Calibri" panose="020F0502020204030204" pitchFamily="34" charset="0"/>
              </a:rPr>
              <a:t>Trust me…I can count. :)  </a:t>
            </a:r>
          </a:p>
        </p:txBody>
      </p:sp>
    </p:spTree>
    <p:extLst>
      <p:ext uri="{BB962C8B-B14F-4D97-AF65-F5344CB8AC3E}">
        <p14:creationId xmlns:p14="http://schemas.microsoft.com/office/powerpoint/2010/main" val="367720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Web Account Manager is extensible.</a:t>
            </a:r>
            <a:br>
              <a:rPr lang="en-US" dirty="0" smtClean="0"/>
            </a:br>
            <a:r>
              <a:rPr lang="en-US" dirty="0"/>
              <a:t/>
            </a:r>
            <a:br>
              <a:rPr lang="en-US" dirty="0"/>
            </a:br>
            <a:r>
              <a:rPr lang="en-US" dirty="0" smtClean="0"/>
              <a:t>Identity Providers can plug in to Windows via their Store app and provide SSO to apps &amp; websites.</a:t>
            </a:r>
            <a:endParaRPr lang="en-US" dirty="0"/>
          </a:p>
        </p:txBody>
      </p:sp>
    </p:spTree>
    <p:extLst>
      <p:ext uri="{BB962C8B-B14F-4D97-AF65-F5344CB8AC3E}">
        <p14:creationId xmlns:p14="http://schemas.microsoft.com/office/powerpoint/2010/main" val="327932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752722" y="1609199"/>
            <a:ext cx="1976183" cy="862507"/>
          </a:xfrm>
          <a:prstGeom prst="rect">
            <a:avLst/>
          </a:prstGeom>
        </p:spPr>
      </p:pic>
      <p:pic>
        <p:nvPicPr>
          <p:cNvPr id="7" name="Picture 6"/>
          <p:cNvPicPr>
            <a:picLocks noChangeAspect="1"/>
          </p:cNvPicPr>
          <p:nvPr/>
        </p:nvPicPr>
        <p:blipFill>
          <a:blip r:embed="rId4"/>
          <a:stretch>
            <a:fillRect/>
          </a:stretch>
        </p:blipFill>
        <p:spPr>
          <a:xfrm>
            <a:off x="3752721" y="3107945"/>
            <a:ext cx="3050418" cy="1349568"/>
          </a:xfrm>
          <a:prstGeom prst="rect">
            <a:avLst/>
          </a:prstGeom>
        </p:spPr>
      </p:pic>
      <p:pic>
        <p:nvPicPr>
          <p:cNvPr id="9" name="Picture 8"/>
          <p:cNvPicPr>
            <a:picLocks noChangeAspect="1"/>
          </p:cNvPicPr>
          <p:nvPr/>
        </p:nvPicPr>
        <p:blipFill>
          <a:blip r:embed="rId5"/>
          <a:stretch>
            <a:fillRect/>
          </a:stretch>
        </p:blipFill>
        <p:spPr>
          <a:xfrm>
            <a:off x="4452555" y="4627447"/>
            <a:ext cx="831011" cy="568240"/>
          </a:xfrm>
          <a:prstGeom prst="rect">
            <a:avLst/>
          </a:prstGeom>
        </p:spPr>
      </p:pic>
      <p:pic>
        <p:nvPicPr>
          <p:cNvPr id="11" name="Picture 10"/>
          <p:cNvPicPr>
            <a:picLocks noChangeAspect="1"/>
          </p:cNvPicPr>
          <p:nvPr/>
        </p:nvPicPr>
        <p:blipFill>
          <a:blip r:embed="rId6"/>
          <a:stretch>
            <a:fillRect/>
          </a:stretch>
        </p:blipFill>
        <p:spPr>
          <a:xfrm>
            <a:off x="7820657" y="1390513"/>
            <a:ext cx="2341018" cy="3805175"/>
          </a:xfrm>
          <a:prstGeom prst="rect">
            <a:avLst/>
          </a:prstGeom>
        </p:spPr>
      </p:pic>
      <p:pic>
        <p:nvPicPr>
          <p:cNvPr id="12" name="Picture 11"/>
          <p:cNvPicPr>
            <a:picLocks noChangeAspect="1"/>
          </p:cNvPicPr>
          <p:nvPr/>
        </p:nvPicPr>
        <p:blipFill>
          <a:blip r:embed="rId7"/>
          <a:stretch>
            <a:fillRect/>
          </a:stretch>
        </p:blipFill>
        <p:spPr>
          <a:xfrm>
            <a:off x="7814148" y="1370630"/>
            <a:ext cx="2128198" cy="3460172"/>
          </a:xfrm>
          <a:prstGeom prst="rect">
            <a:avLst/>
          </a:prstGeom>
        </p:spPr>
      </p:pic>
      <p:pic>
        <p:nvPicPr>
          <p:cNvPr id="13" name="Picture 12"/>
          <p:cNvPicPr>
            <a:picLocks noChangeAspect="1"/>
          </p:cNvPicPr>
          <p:nvPr/>
        </p:nvPicPr>
        <p:blipFill>
          <a:blip r:embed="rId8"/>
          <a:stretch>
            <a:fillRect/>
          </a:stretch>
        </p:blipFill>
        <p:spPr>
          <a:xfrm>
            <a:off x="3767517" y="3398854"/>
            <a:ext cx="2786926" cy="1024860"/>
          </a:xfrm>
          <a:prstGeom prst="rect">
            <a:avLst/>
          </a:prstGeom>
        </p:spPr>
      </p:pic>
      <p:pic>
        <p:nvPicPr>
          <p:cNvPr id="14" name="Picture 13"/>
          <p:cNvPicPr>
            <a:picLocks noChangeAspect="1"/>
          </p:cNvPicPr>
          <p:nvPr/>
        </p:nvPicPr>
        <p:blipFill>
          <a:blip r:embed="rId9"/>
          <a:stretch>
            <a:fillRect/>
          </a:stretch>
        </p:blipFill>
        <p:spPr>
          <a:xfrm>
            <a:off x="3752722" y="1817215"/>
            <a:ext cx="1976183" cy="1035007"/>
          </a:xfrm>
          <a:prstGeom prst="rect">
            <a:avLst/>
          </a:prstGeom>
        </p:spPr>
      </p:pic>
      <p:pic>
        <p:nvPicPr>
          <p:cNvPr id="16" name="Picture 15"/>
          <p:cNvPicPr>
            <a:picLocks noChangeAspect="1"/>
          </p:cNvPicPr>
          <p:nvPr/>
        </p:nvPicPr>
        <p:blipFill>
          <a:blip r:embed="rId10"/>
          <a:stretch>
            <a:fillRect/>
          </a:stretch>
        </p:blipFill>
        <p:spPr>
          <a:xfrm>
            <a:off x="6618914" y="651353"/>
            <a:ext cx="2432227" cy="801624"/>
          </a:xfrm>
          <a:prstGeom prst="rect">
            <a:avLst/>
          </a:prstGeom>
        </p:spPr>
      </p:pic>
      <p:sp>
        <p:nvSpPr>
          <p:cNvPr id="2" name="Rectangle 1"/>
          <p:cNvSpPr/>
          <p:nvPr/>
        </p:nvSpPr>
        <p:spPr bwMode="auto">
          <a:xfrm>
            <a:off x="2659705" y="1904977"/>
            <a:ext cx="1107811" cy="20169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078" dirty="0">
                <a:gradFill>
                  <a:gsLst>
                    <a:gs pos="0">
                      <a:srgbClr val="FFFFFF"/>
                    </a:gs>
                    <a:gs pos="100000">
                      <a:srgbClr val="FFFFFF"/>
                    </a:gs>
                  </a:gsLst>
                  <a:lin ang="5400000" scaled="0"/>
                </a:gradFill>
                <a:ea typeface="Segoe UI" pitchFamily="34" charset="0"/>
                <a:cs typeface="Segoe UI" pitchFamily="34" charset="0"/>
              </a:rPr>
              <a:t>Web Account Manager </a:t>
            </a:r>
          </a:p>
        </p:txBody>
      </p:sp>
      <p:sp>
        <p:nvSpPr>
          <p:cNvPr id="3" name="Rectangle 2"/>
          <p:cNvSpPr/>
          <p:nvPr/>
        </p:nvSpPr>
        <p:spPr bwMode="auto">
          <a:xfrm>
            <a:off x="5728905" y="1452978"/>
            <a:ext cx="1489445" cy="6362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176" dirty="0">
                <a:gradFill>
                  <a:gsLst>
                    <a:gs pos="0">
                      <a:srgbClr val="FFFFFF"/>
                    </a:gs>
                    <a:gs pos="100000">
                      <a:srgbClr val="FFFFFF"/>
                    </a:gs>
                  </a:gsLst>
                  <a:lin ang="5400000" scaled="0"/>
                </a:gradFill>
                <a:ea typeface="Segoe UI" pitchFamily="34" charset="0"/>
                <a:cs typeface="Segoe UI" pitchFamily="34" charset="0"/>
              </a:rPr>
              <a:t>App</a:t>
            </a:r>
          </a:p>
        </p:txBody>
      </p:sp>
      <p:sp>
        <p:nvSpPr>
          <p:cNvPr id="15" name="Cloud 14"/>
          <p:cNvSpPr/>
          <p:nvPr/>
        </p:nvSpPr>
        <p:spPr bwMode="auto">
          <a:xfrm>
            <a:off x="9088585" y="142109"/>
            <a:ext cx="2161858" cy="1198535"/>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176" dirty="0">
                <a:gradFill>
                  <a:gsLst>
                    <a:gs pos="0">
                      <a:srgbClr val="FFFFFF"/>
                    </a:gs>
                    <a:gs pos="100000">
                      <a:srgbClr val="FFFFFF"/>
                    </a:gs>
                  </a:gsLst>
                  <a:lin ang="5400000" scaled="0"/>
                </a:gradFill>
                <a:ea typeface="Segoe UI" pitchFamily="34" charset="0"/>
                <a:cs typeface="Segoe UI" pitchFamily="34" charset="0"/>
              </a:rPr>
              <a:t>Identity/Service Provider</a:t>
            </a:r>
          </a:p>
        </p:txBody>
      </p:sp>
      <p:sp>
        <p:nvSpPr>
          <p:cNvPr id="17" name="Rectangle 16"/>
          <p:cNvSpPr/>
          <p:nvPr/>
        </p:nvSpPr>
        <p:spPr bwMode="auto">
          <a:xfrm>
            <a:off x="5274277" y="4437759"/>
            <a:ext cx="2535443" cy="9741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176" dirty="0">
                <a:gradFill>
                  <a:gsLst>
                    <a:gs pos="0">
                      <a:srgbClr val="FFFFFF"/>
                    </a:gs>
                    <a:gs pos="100000">
                      <a:srgbClr val="FFFFFF"/>
                    </a:gs>
                  </a:gsLst>
                  <a:lin ang="5400000" scaled="0"/>
                </a:gradFill>
                <a:ea typeface="Segoe UI" pitchFamily="34" charset="0"/>
                <a:cs typeface="Segoe UI" pitchFamily="34" charset="0"/>
              </a:rPr>
              <a:t>Web Account Provider</a:t>
            </a:r>
          </a:p>
        </p:txBody>
      </p:sp>
      <p:pic>
        <p:nvPicPr>
          <p:cNvPr id="10" name="Picture 9"/>
          <p:cNvPicPr>
            <a:picLocks noChangeAspect="1"/>
          </p:cNvPicPr>
          <p:nvPr/>
        </p:nvPicPr>
        <p:blipFill>
          <a:blip r:embed="rId11"/>
          <a:stretch>
            <a:fillRect/>
          </a:stretch>
        </p:blipFill>
        <p:spPr>
          <a:xfrm>
            <a:off x="6245405" y="5408885"/>
            <a:ext cx="1418799" cy="1085743"/>
          </a:xfrm>
          <a:prstGeom prst="rect">
            <a:avLst/>
          </a:prstGeom>
        </p:spPr>
      </p:pic>
      <p:sp>
        <p:nvSpPr>
          <p:cNvPr id="4" name="Title 3"/>
          <p:cNvSpPr>
            <a:spLocks noGrp="1"/>
          </p:cNvSpPr>
          <p:nvPr>
            <p:ph type="title"/>
          </p:nvPr>
        </p:nvSpPr>
        <p:spPr/>
        <p:txBody>
          <a:bodyPr/>
          <a:lstStyle/>
          <a:p>
            <a:r>
              <a:rPr lang="en-US" dirty="0" smtClean="0"/>
              <a:t>Web Account Manager</a:t>
            </a:r>
            <a:endParaRPr lang="en-US" dirty="0"/>
          </a:p>
        </p:txBody>
      </p:sp>
      <p:sp>
        <p:nvSpPr>
          <p:cNvPr id="5" name="Text Placeholder 4"/>
          <p:cNvSpPr>
            <a:spLocks noGrp="1"/>
          </p:cNvSpPr>
          <p:nvPr>
            <p:ph type="body" sz="quarter" idx="10"/>
          </p:nvPr>
        </p:nvSpPr>
        <p:spPr/>
        <p:txBody>
          <a:bodyPr/>
          <a:lstStyle/>
          <a:p>
            <a:r>
              <a:rPr lang="en-GB" dirty="0"/>
              <a:t> </a:t>
            </a:r>
          </a:p>
        </p:txBody>
      </p:sp>
      <p:grpSp>
        <p:nvGrpSpPr>
          <p:cNvPr id="25" name="Group 24"/>
          <p:cNvGrpSpPr/>
          <p:nvPr/>
        </p:nvGrpSpPr>
        <p:grpSpPr>
          <a:xfrm>
            <a:off x="5252324" y="4437759"/>
            <a:ext cx="2568333" cy="974136"/>
            <a:chOff x="5384553" y="4526248"/>
            <a:chExt cx="2586284" cy="993669"/>
          </a:xfrm>
        </p:grpSpPr>
        <p:sp>
          <p:nvSpPr>
            <p:cNvPr id="26" name="Rectangle 25"/>
            <p:cNvSpPr/>
            <p:nvPr/>
          </p:nvSpPr>
          <p:spPr bwMode="auto">
            <a:xfrm>
              <a:off x="5384553" y="4526248"/>
              <a:ext cx="2586284" cy="993669"/>
            </a:xfrm>
            <a:prstGeom prst="rect">
              <a:avLst/>
            </a:prstGeom>
            <a:solidFill>
              <a:schemeClr val="bg1"/>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1176" dirty="0">
                  <a:solidFill>
                    <a:srgbClr val="00188F"/>
                  </a:solidFill>
                  <a:ea typeface="Segoe UI" pitchFamily="34" charset="0"/>
                  <a:cs typeface="Segoe UI" pitchFamily="34" charset="0"/>
                </a:rPr>
                <a:t>Microsoft Web Account Provider</a:t>
              </a:r>
            </a:p>
          </p:txBody>
        </p:sp>
        <p:pic>
          <p:nvPicPr>
            <p:cNvPr id="27" name="Picture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08140" y="4689746"/>
              <a:ext cx="525831" cy="525831"/>
            </a:xfrm>
            <a:prstGeom prst="rect">
              <a:avLst/>
            </a:prstGeom>
          </p:spPr>
        </p:pic>
      </p:grpSp>
      <p:grpSp>
        <p:nvGrpSpPr>
          <p:cNvPr id="28" name="Group 27"/>
          <p:cNvGrpSpPr/>
          <p:nvPr/>
        </p:nvGrpSpPr>
        <p:grpSpPr>
          <a:xfrm>
            <a:off x="5417349" y="4586929"/>
            <a:ext cx="2535443" cy="974136"/>
            <a:chOff x="5536953" y="4678648"/>
            <a:chExt cx="2586284" cy="993669"/>
          </a:xfrm>
        </p:grpSpPr>
        <p:sp>
          <p:nvSpPr>
            <p:cNvPr id="29" name="Rectangle 28"/>
            <p:cNvSpPr/>
            <p:nvPr/>
          </p:nvSpPr>
          <p:spPr bwMode="auto">
            <a:xfrm>
              <a:off x="5536953" y="4678648"/>
              <a:ext cx="2586284" cy="99366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42" tIns="89642" rIns="33620" bIns="33620" rtlCol="0" anchor="b" anchorCtr="0"/>
            <a:lstStyle/>
            <a:p>
              <a:pPr algn="ctr" defTabSz="914038"/>
              <a:r>
                <a:rPr lang="en-US" sz="1176" dirty="0">
                  <a:solidFill>
                    <a:srgbClr val="00188F"/>
                  </a:solidFill>
                  <a:ea typeface="Segoe UI" pitchFamily="34" charset="0"/>
                  <a:cs typeface="Segoe UI" pitchFamily="34" charset="0"/>
                </a:rPr>
                <a:t>Contoso Web Account Provider</a:t>
              </a:r>
            </a:p>
          </p:txBody>
        </p:sp>
        <p:pic>
          <p:nvPicPr>
            <p:cNvPr id="30" name="Picture 2" descr="http://ts4.mm.bing.net/th?id=JN.%2fSTOhdwczW7y%2b1NOWqfPAA&amp;w=163&amp;h=88&amp;c=7&amp;rs=1&amp;qlt=90&amp;o=4&amp;pid=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8794" y="4815477"/>
              <a:ext cx="1045686" cy="564542"/>
            </a:xfrm>
            <a:prstGeom prst="rect">
              <a:avLst/>
            </a:prstGeom>
            <a:ln>
              <a:noFill/>
            </a:ln>
            <a:extLst/>
          </p:spPr>
          <p:style>
            <a:lnRef idx="2">
              <a:schemeClr val="accent2"/>
            </a:lnRef>
            <a:fillRef idx="1">
              <a:schemeClr val="lt1"/>
            </a:fillRef>
            <a:effectRef idx="0">
              <a:schemeClr val="accent2"/>
            </a:effectRef>
            <a:fontRef idx="minor">
              <a:schemeClr val="dk1"/>
            </a:fontRef>
          </p:style>
        </p:pic>
      </p:grpSp>
      <p:sp>
        <p:nvSpPr>
          <p:cNvPr id="31" name="Rectangle 30"/>
          <p:cNvSpPr/>
          <p:nvPr/>
        </p:nvSpPr>
        <p:spPr>
          <a:xfrm>
            <a:off x="6872163" y="4716500"/>
            <a:ext cx="181099" cy="754315"/>
          </a:xfrm>
          <a:prstGeom prst="rect">
            <a:avLst/>
          </a:prstGeom>
          <a:noFill/>
        </p:spPr>
        <p:txBody>
          <a:bodyPr wrap="none" lIns="89642" tIns="44821" rIns="89642" bIns="44821">
            <a:spAutoFit/>
          </a:bodyPr>
          <a:lstStyle/>
          <a:p>
            <a:pPr algn="ctr"/>
            <a:endParaRPr lang="en-US" sz="4313" dirty="0">
              <a:ln w="0"/>
              <a:solidFill>
                <a:schemeClr val="accent1"/>
              </a:solidFill>
              <a:effectLst>
                <a:outerShdw blurRad="38100" dist="25400" dir="5400000" algn="ctr" rotWithShape="0">
                  <a:srgbClr val="6E747A">
                    <a:alpha val="43000"/>
                  </a:srgbClr>
                </a:outerShdw>
              </a:effectLst>
            </a:endParaRPr>
          </a:p>
        </p:txBody>
      </p:sp>
      <p:grpSp>
        <p:nvGrpSpPr>
          <p:cNvPr id="32" name="Group 31"/>
          <p:cNvGrpSpPr/>
          <p:nvPr/>
        </p:nvGrpSpPr>
        <p:grpSpPr>
          <a:xfrm>
            <a:off x="5577513" y="4728502"/>
            <a:ext cx="2535443" cy="974136"/>
            <a:chOff x="5689353" y="4831048"/>
            <a:chExt cx="2586284" cy="993669"/>
          </a:xfrm>
        </p:grpSpPr>
        <p:sp>
          <p:nvSpPr>
            <p:cNvPr id="33" name="Rectangle 32"/>
            <p:cNvSpPr/>
            <p:nvPr/>
          </p:nvSpPr>
          <p:spPr bwMode="auto">
            <a:xfrm>
              <a:off x="5689353" y="4831048"/>
              <a:ext cx="2586284" cy="993669"/>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lIns="89642" tIns="89642" rIns="33620" bIns="33620" rtlCol="0" anchor="b" anchorCtr="0"/>
            <a:lstStyle/>
            <a:p>
              <a:pPr algn="ctr" defTabSz="914038"/>
              <a:r>
                <a:rPr lang="en-US" sz="1176" dirty="0">
                  <a:solidFill>
                    <a:srgbClr val="00188F"/>
                  </a:solidFill>
                  <a:ea typeface="Segoe UI" pitchFamily="34" charset="0"/>
                  <a:cs typeface="Segoe UI" pitchFamily="34" charset="0"/>
                </a:rPr>
                <a:t>Web Account Provider</a:t>
              </a:r>
            </a:p>
          </p:txBody>
        </p:sp>
        <p:sp>
          <p:nvSpPr>
            <p:cNvPr id="34" name="Rectangle 33"/>
            <p:cNvSpPr/>
            <p:nvPr/>
          </p:nvSpPr>
          <p:spPr>
            <a:xfrm>
              <a:off x="6432773" y="4974958"/>
              <a:ext cx="1072093" cy="523226"/>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lIns="89642" tIns="44821" rIns="89642" bIns="44821">
              <a:spAutoFit/>
            </a:bodyPr>
            <a:lstStyle/>
            <a:p>
              <a:pPr algn="ctr"/>
              <a:r>
                <a:rPr lang="en-US" sz="2745"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YOUR</a:t>
              </a:r>
              <a:endParaRPr lang="en-US" sz="2745" dirty="0">
                <a:ln w="0"/>
                <a:solidFill>
                  <a:schemeClr val="accent1"/>
                </a:solidFill>
                <a:effectLst>
                  <a:outerShdw blurRad="38100" dist="25400" dir="5400000" algn="ctr" rotWithShape="0">
                    <a:srgbClr val="6E747A">
                      <a:alpha val="43000"/>
                    </a:srgbClr>
                  </a:outerShdw>
                </a:effectLst>
              </a:endParaRPr>
            </a:p>
          </p:txBody>
        </p:sp>
      </p:grpSp>
      <p:sp>
        <p:nvSpPr>
          <p:cNvPr id="35" name="Rectangle 34"/>
          <p:cNvSpPr/>
          <p:nvPr/>
        </p:nvSpPr>
        <p:spPr bwMode="auto">
          <a:xfrm>
            <a:off x="325407" y="2383171"/>
            <a:ext cx="1826056" cy="89642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89642" tIns="89642" rIns="33620" bIns="33620" rtlCol="0" anchor="ctr" anchorCtr="0"/>
          <a:lstStyle/>
          <a:p>
            <a:pPr algn="ctr" defTabSz="914038"/>
            <a:r>
              <a:rPr lang="en-US" sz="1372" dirty="0">
                <a:gradFill>
                  <a:gsLst>
                    <a:gs pos="0">
                      <a:srgbClr val="FFFFFF"/>
                    </a:gs>
                    <a:gs pos="100000">
                      <a:srgbClr val="FFFFFF"/>
                    </a:gs>
                  </a:gsLst>
                  <a:lin ang="5400000" scaled="0"/>
                </a:gradFill>
                <a:ea typeface="Segoe UI" pitchFamily="34" charset="0"/>
                <a:cs typeface="Segoe UI" pitchFamily="34" charset="0"/>
              </a:rPr>
              <a:t>Browser</a:t>
            </a:r>
          </a:p>
        </p:txBody>
      </p:sp>
      <p:cxnSp>
        <p:nvCxnSpPr>
          <p:cNvPr id="36" name="Straight Arrow Connector 35"/>
          <p:cNvCxnSpPr/>
          <p:nvPr/>
        </p:nvCxnSpPr>
        <p:spPr>
          <a:xfrm>
            <a:off x="2151464" y="2869445"/>
            <a:ext cx="50824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5348978" y="1132190"/>
            <a:ext cx="2330575" cy="1344637"/>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4166757" y="3848598"/>
            <a:ext cx="5170590" cy="2886104"/>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982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heel(1)">
                                      <p:cBhvr>
                                        <p:cTn id="69" dur="1000"/>
                                        <p:tgtEl>
                                          <p:spTgt spid="37"/>
                                        </p:tgtEl>
                                      </p:cBhvr>
                                    </p:animEffect>
                                  </p:childTnLst>
                                </p:cTn>
                              </p:par>
                            </p:childTnLst>
                          </p:cTn>
                        </p:par>
                      </p:childTnLst>
                    </p:cTn>
                  </p:par>
                  <p:par>
                    <p:cTn id="70" fill="hold">
                      <p:stCondLst>
                        <p:cond delay="indefinite"/>
                      </p:stCondLst>
                      <p:childTnLst>
                        <p:par>
                          <p:cTn id="71" fill="hold">
                            <p:stCondLst>
                              <p:cond delay="0"/>
                            </p:stCondLst>
                            <p:childTnLst>
                              <p:par>
                                <p:cTn id="72" presetID="21" presetClass="entr" presetSubtype="1"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heel(1)">
                                      <p:cBhvr>
                                        <p:cTn id="74" dur="1000"/>
                                        <p:tgtEl>
                                          <p:spTgt spid="38"/>
                                        </p:tgtEl>
                                      </p:cBhvr>
                                    </p:animEffect>
                                  </p:childTnLst>
                                </p:cTn>
                              </p:par>
                              <p:par>
                                <p:cTn id="75" presetID="10" presetClass="exit" presetSubtype="0" fill="hold" grpId="1" nodeType="withEffect">
                                  <p:stCondLst>
                                    <p:cond delay="0"/>
                                  </p:stCondLst>
                                  <p:childTnLst>
                                    <p:animEffect transition="out" filter="fade">
                                      <p:cBhvr>
                                        <p:cTn id="76" dur="500"/>
                                        <p:tgtEl>
                                          <p:spTgt spid="37"/>
                                        </p:tgtEl>
                                      </p:cBhvr>
                                    </p:animEffect>
                                    <p:set>
                                      <p:cBhvr>
                                        <p:cTn id="7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7" grpId="1" animBg="1"/>
      <p:bldP spid="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Summary</a:t>
            </a:r>
            <a:endParaRPr lang="en-GB" dirty="0"/>
          </a:p>
        </p:txBody>
      </p:sp>
    </p:spTree>
    <p:extLst>
      <p:ext uri="{BB962C8B-B14F-4D97-AF65-F5344CB8AC3E}">
        <p14:creationId xmlns:p14="http://schemas.microsoft.com/office/powerpoint/2010/main" val="185523723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Easily build cloud backend with Microsoft Azure App Services</a:t>
            </a:r>
          </a:p>
          <a:p>
            <a:r>
              <a:rPr lang="en-GB" dirty="0"/>
              <a:t>Use </a:t>
            </a:r>
            <a:r>
              <a:rPr lang="en-GB" dirty="0" err="1"/>
              <a:t>Windows.Web.Http.HttpClient</a:t>
            </a:r>
            <a:r>
              <a:rPr lang="en-GB" dirty="0"/>
              <a:t> class for Http Networking</a:t>
            </a:r>
          </a:p>
          <a:p>
            <a:r>
              <a:rPr lang="en-GB" dirty="0" smtClean="0"/>
              <a:t>To </a:t>
            </a:r>
            <a:r>
              <a:rPr lang="en-GB" dirty="0"/>
              <a:t>seamlessly authenticate to MSA, AAD and/or online service providers, use Web Account Manager APIs</a:t>
            </a:r>
          </a:p>
          <a:p>
            <a:endParaRPr lang="en-GB" dirty="0"/>
          </a:p>
        </p:txBody>
      </p:sp>
    </p:spTree>
    <p:extLst>
      <p:ext uri="{BB962C8B-B14F-4D97-AF65-F5344CB8AC3E}">
        <p14:creationId xmlns:p14="http://schemas.microsoft.com/office/powerpoint/2010/main" val="100484066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52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Considerations</a:t>
            </a:r>
            <a:endParaRPr lang="en-US" dirty="0"/>
          </a:p>
        </p:txBody>
      </p:sp>
      <p:sp>
        <p:nvSpPr>
          <p:cNvPr id="2" name="Text Placeholder 1"/>
          <p:cNvSpPr>
            <a:spLocks noGrp="1"/>
          </p:cNvSpPr>
          <p:nvPr>
            <p:ph type="body" sz="quarter" idx="10"/>
          </p:nvPr>
        </p:nvSpPr>
        <p:spPr/>
        <p:txBody>
          <a:bodyPr/>
          <a:lstStyle/>
          <a:p>
            <a:r>
              <a:rPr lang="en-US" dirty="0" smtClean="0"/>
              <a:t>Mobile devices (tablets, etc.) are not always connected</a:t>
            </a:r>
          </a:p>
          <a:p>
            <a:pPr lvl="1"/>
            <a:r>
              <a:rPr lang="en-US" dirty="0" smtClean="0"/>
              <a:t>Caching is important</a:t>
            </a:r>
          </a:p>
          <a:p>
            <a:r>
              <a:rPr lang="en-US" dirty="0" smtClean="0"/>
              <a:t>Different networks can have different cost models associated</a:t>
            </a:r>
          </a:p>
          <a:p>
            <a:pPr lvl="1"/>
            <a:r>
              <a:rPr lang="en-US" dirty="0" smtClean="0"/>
              <a:t>More expensive to use cellular data than </a:t>
            </a:r>
            <a:r>
              <a:rPr lang="en-US" dirty="0" err="1" smtClean="0"/>
              <a:t>WiFi</a:t>
            </a:r>
            <a:r>
              <a:rPr lang="en-US" dirty="0" smtClean="0"/>
              <a:t> in most cases</a:t>
            </a:r>
          </a:p>
          <a:p>
            <a:r>
              <a:rPr lang="en-US" dirty="0" smtClean="0"/>
              <a:t>Startup experience, especially disconnected startup, is very important</a:t>
            </a:r>
          </a:p>
          <a:p>
            <a:pPr lvl="1"/>
            <a:r>
              <a:rPr lang="en-US" dirty="0" smtClean="0"/>
              <a:t>No one likes an app that has to wait for a download or a timeout before it becomes responsive</a:t>
            </a:r>
          </a:p>
          <a:p>
            <a:pPr lvl="1"/>
            <a:endParaRPr lang="en-US" dirty="0"/>
          </a:p>
        </p:txBody>
      </p:sp>
    </p:spTree>
    <p:extLst>
      <p:ext uri="{BB962C8B-B14F-4D97-AF65-F5344CB8AC3E}">
        <p14:creationId xmlns:p14="http://schemas.microsoft.com/office/powerpoint/2010/main" val="22710983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Capabilities</a:t>
            </a:r>
            <a:endParaRPr lang="en-US" dirty="0"/>
          </a:p>
        </p:txBody>
      </p:sp>
      <p:sp>
        <p:nvSpPr>
          <p:cNvPr id="2" name="Text Placeholder 1"/>
          <p:cNvSpPr>
            <a:spLocks noGrp="1"/>
          </p:cNvSpPr>
          <p:nvPr>
            <p:ph type="body" sz="quarter" idx="10"/>
          </p:nvPr>
        </p:nvSpPr>
        <p:spPr/>
        <p:txBody>
          <a:bodyPr/>
          <a:lstStyle/>
          <a:p>
            <a:r>
              <a:rPr lang="en-US" dirty="0" smtClean="0"/>
              <a:t>On Windows UWP:</a:t>
            </a:r>
          </a:p>
          <a:p>
            <a:r>
              <a:rPr lang="en-US" sz="2353" dirty="0" err="1"/>
              <a:t>i</a:t>
            </a:r>
            <a:r>
              <a:rPr lang="en-US" sz="2353" dirty="0" err="1" smtClean="0"/>
              <a:t>nternetClient</a:t>
            </a:r>
            <a:endParaRPr lang="en-US" sz="2353" dirty="0"/>
          </a:p>
          <a:p>
            <a:pPr lvl="1"/>
            <a:r>
              <a:rPr lang="en-US" sz="1765" dirty="0"/>
              <a:t>Required for outbound traffic to Internet</a:t>
            </a:r>
          </a:p>
          <a:p>
            <a:r>
              <a:rPr lang="en-US" sz="2353" dirty="0" err="1"/>
              <a:t>i</a:t>
            </a:r>
            <a:r>
              <a:rPr lang="en-US" sz="2353" dirty="0" err="1" smtClean="0"/>
              <a:t>nternetClientServer</a:t>
            </a:r>
            <a:endParaRPr lang="en-US" sz="2353" dirty="0"/>
          </a:p>
          <a:p>
            <a:pPr lvl="1"/>
            <a:r>
              <a:rPr lang="en-US" sz="1765" dirty="0"/>
              <a:t>Typically for peer-to-peer communication</a:t>
            </a:r>
          </a:p>
          <a:p>
            <a:r>
              <a:rPr lang="en-US" sz="2353" dirty="0" err="1" smtClean="0"/>
              <a:t>privateNetworkClientServer</a:t>
            </a:r>
            <a:endParaRPr lang="en-US" sz="2353" dirty="0"/>
          </a:p>
          <a:p>
            <a:pPr lvl="1"/>
            <a:r>
              <a:rPr lang="en-US" sz="1765" dirty="0"/>
              <a:t>For access to resources on a private network at home or work</a:t>
            </a:r>
          </a:p>
          <a:p>
            <a:pPr lvl="1"/>
            <a:endParaRPr lang="en-US" sz="1568" dirty="0"/>
          </a:p>
        </p:txBody>
      </p:sp>
      <p:sp>
        <p:nvSpPr>
          <p:cNvPr id="4" name="Rectangle 3"/>
          <p:cNvSpPr/>
          <p:nvPr/>
        </p:nvSpPr>
        <p:spPr>
          <a:xfrm>
            <a:off x="6722501" y="1204913"/>
            <a:ext cx="4959426" cy="1815882"/>
          </a:xfrm>
          <a:prstGeom prst="rect">
            <a:avLst/>
          </a:prstGeom>
        </p:spPr>
        <p:txBody>
          <a:bodyPr wrap="square">
            <a:spAutoFit/>
          </a:bodyPr>
          <a:lstStyle/>
          <a:p>
            <a:r>
              <a:rPr lang="en-GB" sz="1600" dirty="0">
                <a:solidFill>
                  <a:srgbClr val="0000FF"/>
                </a:solidFill>
                <a:highlight>
                  <a:srgbClr val="FFFFFF"/>
                </a:highlight>
                <a:latin typeface="Consolas" panose="020B0609020204030204" pitchFamily="49" charset="0"/>
              </a:rPr>
              <a:t>&lt;?</a:t>
            </a:r>
            <a:r>
              <a:rPr lang="en-GB" sz="1600" dirty="0">
                <a:solidFill>
                  <a:srgbClr val="A31515"/>
                </a:solidFill>
                <a:highlight>
                  <a:srgbClr val="FFFFFF"/>
                </a:highlight>
                <a:latin typeface="Consolas" panose="020B0609020204030204" pitchFamily="49" charset="0"/>
              </a:rPr>
              <a:t>xml</a:t>
            </a:r>
            <a:r>
              <a:rPr lang="en-GB" sz="1600" dirty="0">
                <a:solidFill>
                  <a:srgbClr val="0000FF"/>
                </a:solidFill>
                <a:highlight>
                  <a:srgbClr val="FFFFFF"/>
                </a:highlight>
                <a:latin typeface="Consolas" panose="020B0609020204030204" pitchFamily="49" charset="0"/>
              </a:rPr>
              <a:t> </a:t>
            </a:r>
            <a:r>
              <a:rPr lang="en-GB" sz="1600" dirty="0">
                <a:solidFill>
                  <a:srgbClr val="FF0000"/>
                </a:solidFill>
                <a:highlight>
                  <a:srgbClr val="FFFFFF"/>
                </a:highlight>
                <a:latin typeface="Consolas" panose="020B0609020204030204" pitchFamily="49" charset="0"/>
              </a:rPr>
              <a:t>version</a:t>
            </a:r>
            <a:r>
              <a:rPr lang="en-GB" sz="1600" dirty="0">
                <a:solidFill>
                  <a:srgbClr val="0000FF"/>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a:t>
            </a:r>
            <a:r>
              <a:rPr lang="en-GB" sz="1600" dirty="0">
                <a:solidFill>
                  <a:srgbClr val="0000FF"/>
                </a:solidFill>
                <a:highlight>
                  <a:srgbClr val="FFFFFF"/>
                </a:highlight>
                <a:latin typeface="Consolas" panose="020B0609020204030204" pitchFamily="49" charset="0"/>
              </a:rPr>
              <a:t>1.0</a:t>
            </a:r>
            <a:r>
              <a:rPr lang="en-GB" sz="1600" dirty="0">
                <a:solidFill>
                  <a:srgbClr val="000000"/>
                </a:solidFill>
                <a:highlight>
                  <a:srgbClr val="FFFFFF"/>
                </a:highlight>
                <a:latin typeface="Consolas" panose="020B0609020204030204" pitchFamily="49" charset="0"/>
              </a:rPr>
              <a:t>"</a:t>
            </a:r>
            <a:r>
              <a:rPr lang="en-GB" sz="1600" dirty="0">
                <a:solidFill>
                  <a:srgbClr val="0000FF"/>
                </a:solidFill>
                <a:highlight>
                  <a:srgbClr val="FFFFFF"/>
                </a:highlight>
                <a:latin typeface="Consolas" panose="020B0609020204030204" pitchFamily="49" charset="0"/>
              </a:rPr>
              <a:t> </a:t>
            </a:r>
            <a:r>
              <a:rPr lang="en-GB" sz="1600" dirty="0">
                <a:solidFill>
                  <a:srgbClr val="FF0000"/>
                </a:solidFill>
                <a:highlight>
                  <a:srgbClr val="FFFFFF"/>
                </a:highlight>
                <a:latin typeface="Consolas" panose="020B0609020204030204" pitchFamily="49" charset="0"/>
              </a:rPr>
              <a:t>encoding</a:t>
            </a:r>
            <a:r>
              <a:rPr lang="en-GB" sz="1600" dirty="0">
                <a:solidFill>
                  <a:srgbClr val="0000FF"/>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a:t>
            </a:r>
            <a:r>
              <a:rPr lang="en-GB" sz="1600" dirty="0">
                <a:solidFill>
                  <a:srgbClr val="0000FF"/>
                </a:solidFill>
                <a:highlight>
                  <a:srgbClr val="FFFFFF"/>
                </a:highlight>
                <a:latin typeface="Consolas" panose="020B0609020204030204" pitchFamily="49" charset="0"/>
              </a:rPr>
              <a:t>utf-8</a:t>
            </a:r>
            <a:r>
              <a:rPr lang="en-GB" sz="1600" dirty="0">
                <a:solidFill>
                  <a:srgbClr val="000000"/>
                </a:solidFill>
                <a:highlight>
                  <a:srgbClr val="FFFFFF"/>
                </a:highlight>
                <a:latin typeface="Consolas" panose="020B0609020204030204" pitchFamily="49" charset="0"/>
              </a:rPr>
              <a:t>"</a:t>
            </a:r>
            <a:r>
              <a:rPr lang="en-GB" sz="1600" dirty="0">
                <a:solidFill>
                  <a:srgbClr val="0000FF"/>
                </a:solidFill>
                <a:highlight>
                  <a:srgbClr val="FFFFFF"/>
                </a:highlight>
                <a:latin typeface="Consolas" panose="020B0609020204030204" pitchFamily="49" charset="0"/>
              </a:rPr>
              <a:t>?&gt;</a:t>
            </a:r>
            <a:endParaRPr lang="en-GB" sz="1600" dirty="0">
              <a:solidFill>
                <a:srgbClr val="000000"/>
              </a:solidFill>
              <a:highlight>
                <a:srgbClr val="FFFFFF"/>
              </a:highlight>
              <a:latin typeface="Consolas" panose="020B0609020204030204" pitchFamily="49" charset="0"/>
            </a:endParaRPr>
          </a:p>
          <a:p>
            <a:r>
              <a:rPr lang="en-GB" sz="1600" dirty="0" smtClean="0">
                <a:solidFill>
                  <a:srgbClr val="0000FF"/>
                </a:solidFill>
                <a:highlight>
                  <a:srgbClr val="FFFFFF"/>
                </a:highlight>
                <a:latin typeface="Consolas" panose="020B0609020204030204" pitchFamily="49" charset="0"/>
              </a:rPr>
              <a:t>&lt;</a:t>
            </a:r>
            <a:r>
              <a:rPr lang="en-GB" sz="1600" dirty="0" smtClean="0">
                <a:solidFill>
                  <a:srgbClr val="A31515"/>
                </a:solidFill>
                <a:highlight>
                  <a:srgbClr val="FFFFFF"/>
                </a:highlight>
                <a:latin typeface="Consolas" panose="020B0609020204030204" pitchFamily="49" charset="0"/>
              </a:rPr>
              <a:t>Package … </a:t>
            </a:r>
            <a:r>
              <a:rPr lang="en-GB" sz="1600" dirty="0" smtClean="0">
                <a:solidFill>
                  <a:srgbClr val="0000FF"/>
                </a:solidFill>
                <a:highlight>
                  <a:srgbClr val="FFFFFF"/>
                </a:highlight>
                <a:latin typeface="Consolas" panose="020B0609020204030204" pitchFamily="49" charset="0"/>
              </a:rPr>
              <a:t>&gt;</a:t>
            </a:r>
            <a:endParaRPr lang="en-GB" sz="1600" dirty="0">
              <a:solidFill>
                <a:srgbClr val="000000"/>
              </a:solidFill>
              <a:highlight>
                <a:srgbClr val="FFFFFF"/>
              </a:highlight>
              <a:latin typeface="Consolas" panose="020B0609020204030204" pitchFamily="49" charset="0"/>
            </a:endParaRPr>
          </a:p>
          <a:p>
            <a:r>
              <a:rPr lang="en-GB" sz="1600" dirty="0" smtClean="0">
                <a:solidFill>
                  <a:srgbClr val="000000"/>
                </a:solidFill>
                <a:highlight>
                  <a:srgbClr val="FFFFFF"/>
                </a:highlight>
                <a:latin typeface="Consolas" panose="020B0609020204030204" pitchFamily="49" charset="0"/>
              </a:rPr>
              <a:t>  …</a:t>
            </a:r>
            <a:endParaRPr lang="en-GB" sz="1600" dirty="0">
              <a:solidFill>
                <a:srgbClr val="000000"/>
              </a:solidFill>
              <a:highlight>
                <a:srgbClr val="FFFFFF"/>
              </a:highlight>
              <a:latin typeface="Consolas" panose="020B0609020204030204" pitchFamily="49" charset="0"/>
            </a:endParaRPr>
          </a:p>
          <a:p>
            <a:r>
              <a:rPr lang="en-GB" sz="1600" dirty="0">
                <a:solidFill>
                  <a:srgbClr val="0000FF"/>
                </a:solidFill>
                <a:highlight>
                  <a:srgbClr val="FFFFFF"/>
                </a:highlight>
                <a:latin typeface="Consolas" panose="020B0609020204030204" pitchFamily="49" charset="0"/>
              </a:rPr>
              <a:t>  &lt;</a:t>
            </a:r>
            <a:r>
              <a:rPr lang="en-GB" sz="1600" dirty="0">
                <a:solidFill>
                  <a:srgbClr val="A31515"/>
                </a:solidFill>
                <a:highlight>
                  <a:srgbClr val="FFFFFF"/>
                </a:highlight>
                <a:latin typeface="Consolas" panose="020B0609020204030204" pitchFamily="49" charset="0"/>
              </a:rPr>
              <a:t>Capabilities</a:t>
            </a:r>
            <a:r>
              <a:rPr lang="en-GB" sz="1600" dirty="0">
                <a:solidFill>
                  <a:srgbClr val="0000FF"/>
                </a:solidFill>
                <a:highlight>
                  <a:srgbClr val="FFFFFF"/>
                </a:highlight>
                <a:latin typeface="Consolas" panose="020B0609020204030204" pitchFamily="49" charset="0"/>
              </a:rPr>
              <a:t>&gt;</a:t>
            </a:r>
            <a:endParaRPr lang="en-GB" sz="1600" dirty="0">
              <a:solidFill>
                <a:srgbClr val="000000"/>
              </a:solidFill>
              <a:highlight>
                <a:srgbClr val="FFFFFF"/>
              </a:highlight>
              <a:latin typeface="Consolas" panose="020B0609020204030204" pitchFamily="49" charset="0"/>
            </a:endParaRPr>
          </a:p>
          <a:p>
            <a:r>
              <a:rPr lang="en-GB" sz="1600" dirty="0">
                <a:solidFill>
                  <a:srgbClr val="0000FF"/>
                </a:solidFill>
                <a:highlight>
                  <a:srgbClr val="FFFFFF"/>
                </a:highlight>
                <a:latin typeface="Consolas" panose="020B0609020204030204" pitchFamily="49" charset="0"/>
              </a:rPr>
              <a:t>    &lt;</a:t>
            </a:r>
            <a:r>
              <a:rPr lang="en-GB" sz="1600" dirty="0">
                <a:solidFill>
                  <a:srgbClr val="A31515"/>
                </a:solidFill>
                <a:highlight>
                  <a:srgbClr val="FFFFFF"/>
                </a:highlight>
                <a:latin typeface="Consolas" panose="020B0609020204030204" pitchFamily="49" charset="0"/>
              </a:rPr>
              <a:t>Capability</a:t>
            </a:r>
            <a:r>
              <a:rPr lang="en-GB" sz="1600" dirty="0">
                <a:solidFill>
                  <a:srgbClr val="0000FF"/>
                </a:solidFill>
                <a:highlight>
                  <a:srgbClr val="FFFFFF"/>
                </a:highlight>
                <a:latin typeface="Consolas" panose="020B0609020204030204" pitchFamily="49" charset="0"/>
              </a:rPr>
              <a:t> </a:t>
            </a:r>
            <a:r>
              <a:rPr lang="en-GB" sz="1600" dirty="0">
                <a:solidFill>
                  <a:srgbClr val="FF0000"/>
                </a:solidFill>
                <a:highlight>
                  <a:srgbClr val="FFFFFF"/>
                </a:highlight>
                <a:latin typeface="Consolas" panose="020B0609020204030204" pitchFamily="49" charset="0"/>
              </a:rPr>
              <a:t>Name</a:t>
            </a:r>
            <a:r>
              <a:rPr lang="en-GB" sz="1600" dirty="0">
                <a:solidFill>
                  <a:srgbClr val="0000FF"/>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a:t>
            </a:r>
            <a:r>
              <a:rPr lang="en-GB" sz="1600" dirty="0" err="1">
                <a:solidFill>
                  <a:srgbClr val="0000FF"/>
                </a:solidFill>
                <a:highlight>
                  <a:srgbClr val="FFFFFF"/>
                </a:highlight>
                <a:latin typeface="Consolas" panose="020B0609020204030204" pitchFamily="49" charset="0"/>
              </a:rPr>
              <a:t>internetClient</a:t>
            </a:r>
            <a:r>
              <a:rPr lang="en-GB" sz="1600" dirty="0">
                <a:solidFill>
                  <a:srgbClr val="000000"/>
                </a:solidFill>
                <a:highlight>
                  <a:srgbClr val="FFFFFF"/>
                </a:highlight>
                <a:latin typeface="Consolas" panose="020B0609020204030204" pitchFamily="49" charset="0"/>
              </a:rPr>
              <a:t>"</a:t>
            </a:r>
            <a:r>
              <a:rPr lang="en-GB" sz="1600" dirty="0">
                <a:solidFill>
                  <a:srgbClr val="0000FF"/>
                </a:solidFill>
                <a:highlight>
                  <a:srgbClr val="FFFFFF"/>
                </a:highlight>
                <a:latin typeface="Consolas" panose="020B0609020204030204" pitchFamily="49" charset="0"/>
              </a:rPr>
              <a:t> /&gt;</a:t>
            </a:r>
            <a:endParaRPr lang="en-GB" sz="1600" dirty="0">
              <a:solidFill>
                <a:srgbClr val="000000"/>
              </a:solidFill>
              <a:highlight>
                <a:srgbClr val="FFFFFF"/>
              </a:highlight>
              <a:latin typeface="Consolas" panose="020B0609020204030204" pitchFamily="49" charset="0"/>
            </a:endParaRPr>
          </a:p>
          <a:p>
            <a:r>
              <a:rPr lang="en-GB" sz="1600" dirty="0">
                <a:solidFill>
                  <a:srgbClr val="0000FF"/>
                </a:solidFill>
                <a:highlight>
                  <a:srgbClr val="FFFFFF"/>
                </a:highlight>
                <a:latin typeface="Consolas" panose="020B0609020204030204" pitchFamily="49" charset="0"/>
              </a:rPr>
              <a:t>  &lt;/</a:t>
            </a:r>
            <a:r>
              <a:rPr lang="en-GB" sz="1600" dirty="0">
                <a:solidFill>
                  <a:srgbClr val="A31515"/>
                </a:solidFill>
                <a:highlight>
                  <a:srgbClr val="FFFFFF"/>
                </a:highlight>
                <a:latin typeface="Consolas" panose="020B0609020204030204" pitchFamily="49" charset="0"/>
              </a:rPr>
              <a:t>Capabilities</a:t>
            </a:r>
            <a:r>
              <a:rPr lang="en-GB" sz="1600" dirty="0">
                <a:solidFill>
                  <a:srgbClr val="0000FF"/>
                </a:solidFill>
                <a:highlight>
                  <a:srgbClr val="FFFFFF"/>
                </a:highlight>
                <a:latin typeface="Consolas" panose="020B0609020204030204" pitchFamily="49" charset="0"/>
              </a:rPr>
              <a:t>&gt;</a:t>
            </a:r>
            <a:endParaRPr lang="en-GB" sz="1600" dirty="0">
              <a:solidFill>
                <a:srgbClr val="000000"/>
              </a:solidFill>
              <a:highlight>
                <a:srgbClr val="FFFFFF"/>
              </a:highlight>
              <a:latin typeface="Consolas" panose="020B0609020204030204" pitchFamily="49" charset="0"/>
            </a:endParaRPr>
          </a:p>
          <a:p>
            <a:r>
              <a:rPr lang="en-GB" sz="1600" dirty="0">
                <a:solidFill>
                  <a:srgbClr val="0000FF"/>
                </a:solidFill>
                <a:highlight>
                  <a:srgbClr val="FFFFFF"/>
                </a:highlight>
                <a:latin typeface="Consolas" panose="020B0609020204030204" pitchFamily="49" charset="0"/>
              </a:rPr>
              <a:t>&lt;/</a:t>
            </a:r>
            <a:r>
              <a:rPr lang="en-GB" sz="1600" dirty="0">
                <a:solidFill>
                  <a:srgbClr val="A31515"/>
                </a:solidFill>
                <a:highlight>
                  <a:srgbClr val="FFFFFF"/>
                </a:highlight>
                <a:latin typeface="Consolas" panose="020B0609020204030204" pitchFamily="49" charset="0"/>
              </a:rPr>
              <a:t>Package</a:t>
            </a:r>
            <a:r>
              <a:rPr lang="en-GB" sz="1600" dirty="0">
                <a:solidFill>
                  <a:srgbClr val="0000FF"/>
                </a:solidFill>
                <a:highlight>
                  <a:srgbClr val="FFFFFF"/>
                </a:highlight>
                <a:latin typeface="Consolas" panose="020B0609020204030204" pitchFamily="49" charset="0"/>
              </a:rPr>
              <a:t>&gt;</a:t>
            </a:r>
            <a:endParaRPr lang="en-GB" sz="1600" dirty="0"/>
          </a:p>
        </p:txBody>
      </p:sp>
    </p:spTree>
    <p:extLst>
      <p:ext uri="{BB962C8B-B14F-4D97-AF65-F5344CB8AC3E}">
        <p14:creationId xmlns:p14="http://schemas.microsoft.com/office/powerpoint/2010/main" val="269104057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higher-level abstractions</a:t>
            </a:r>
            <a:endParaRPr lang="en-GB" dirty="0"/>
          </a:p>
        </p:txBody>
      </p:sp>
      <p:sp>
        <p:nvSpPr>
          <p:cNvPr id="3" name="Text Placeholder 2"/>
          <p:cNvSpPr>
            <a:spLocks noGrp="1"/>
          </p:cNvSpPr>
          <p:nvPr>
            <p:ph type="body" sz="quarter" idx="10"/>
          </p:nvPr>
        </p:nvSpPr>
        <p:spPr/>
        <p:txBody>
          <a:bodyPr/>
          <a:lstStyle/>
          <a:p>
            <a:r>
              <a:rPr lang="en-GB" dirty="0" smtClean="0"/>
              <a:t>Better to use high-level frameworks and services where available</a:t>
            </a:r>
          </a:p>
          <a:p>
            <a:pPr lvl="1">
              <a:spcBef>
                <a:spcPts val="1000"/>
              </a:spcBef>
            </a:pPr>
            <a:r>
              <a:rPr lang="en-GB" sz="2800" dirty="0" smtClean="0"/>
              <a:t>Use </a:t>
            </a:r>
            <a:r>
              <a:rPr lang="en-GB" sz="2800" b="1" dirty="0" smtClean="0"/>
              <a:t>Microsoft Azure App Services </a:t>
            </a:r>
            <a:r>
              <a:rPr lang="en-GB" sz="2800" dirty="0" smtClean="0"/>
              <a:t>to build a cloud backend services, but use </a:t>
            </a:r>
            <a:r>
              <a:rPr lang="en-GB" sz="2800" dirty="0" err="1" smtClean="0"/>
              <a:t>WebRoles</a:t>
            </a:r>
            <a:r>
              <a:rPr lang="en-GB" sz="2800" dirty="0" smtClean="0"/>
              <a:t>, </a:t>
            </a:r>
            <a:r>
              <a:rPr lang="en-GB" sz="2800" dirty="0" err="1" smtClean="0"/>
              <a:t>WorkerRoles</a:t>
            </a:r>
            <a:r>
              <a:rPr lang="en-GB" sz="2800" dirty="0" smtClean="0"/>
              <a:t>, Queues </a:t>
            </a:r>
            <a:r>
              <a:rPr lang="en-GB" sz="2800" dirty="0" err="1" smtClean="0"/>
              <a:t>etc</a:t>
            </a:r>
            <a:r>
              <a:rPr lang="en-GB" sz="2800" dirty="0" smtClean="0"/>
              <a:t> if you need more flexibility</a:t>
            </a:r>
          </a:p>
          <a:p>
            <a:pPr lvl="1">
              <a:spcBef>
                <a:spcPts val="1000"/>
              </a:spcBef>
            </a:pPr>
            <a:r>
              <a:rPr lang="en-GB" sz="2800" dirty="0" smtClean="0"/>
              <a:t>Use </a:t>
            </a:r>
            <a:r>
              <a:rPr lang="en-GB" sz="2800" b="1" dirty="0" smtClean="0"/>
              <a:t>Microsoft Azure Notification Hubs </a:t>
            </a:r>
            <a:r>
              <a:rPr lang="en-GB" sz="2800" dirty="0" smtClean="0"/>
              <a:t>to send notifications from backend services in preference to writing low-level networking code to achieve this</a:t>
            </a:r>
          </a:p>
          <a:p>
            <a:pPr lvl="1">
              <a:spcBef>
                <a:spcPts val="1000"/>
              </a:spcBef>
            </a:pPr>
            <a:r>
              <a:rPr lang="en-GB" sz="2800" dirty="0" smtClean="0"/>
              <a:t>Use </a:t>
            </a:r>
            <a:r>
              <a:rPr lang="en-GB" sz="2800" b="1" dirty="0" err="1" smtClean="0"/>
              <a:t>BackgroundTransfer</a:t>
            </a:r>
            <a:r>
              <a:rPr lang="en-GB" sz="2800" dirty="0" smtClean="0"/>
              <a:t> to download/upload files</a:t>
            </a:r>
          </a:p>
          <a:p>
            <a:pPr lvl="1">
              <a:spcBef>
                <a:spcPts val="1000"/>
              </a:spcBef>
            </a:pPr>
            <a:r>
              <a:rPr lang="en-GB" sz="2800" dirty="0" smtClean="0"/>
              <a:t>Use </a:t>
            </a:r>
            <a:r>
              <a:rPr lang="en-GB" sz="2800" b="1" dirty="0" smtClean="0"/>
              <a:t>Web Account Manager </a:t>
            </a:r>
            <a:r>
              <a:rPr lang="en-GB" sz="2800" dirty="0" smtClean="0"/>
              <a:t>to perform OAuth2 authentication against Internet identity providers</a:t>
            </a:r>
          </a:p>
          <a:p>
            <a:pPr lvl="1">
              <a:spcBef>
                <a:spcPts val="1000"/>
              </a:spcBef>
            </a:pPr>
            <a:r>
              <a:rPr lang="en-GB" sz="2800" dirty="0" smtClean="0"/>
              <a:t>Use </a:t>
            </a:r>
            <a:r>
              <a:rPr lang="en-GB" sz="2800" b="1" dirty="0" err="1" smtClean="0"/>
              <a:t>HttpClient</a:t>
            </a:r>
            <a:r>
              <a:rPr lang="en-GB" sz="2800" dirty="0" smtClean="0"/>
              <a:t> for low level HTTP networking</a:t>
            </a:r>
            <a:endParaRPr lang="en-GB" sz="2800" dirty="0"/>
          </a:p>
        </p:txBody>
      </p:sp>
    </p:spTree>
    <p:extLst>
      <p:ext uri="{BB962C8B-B14F-4D97-AF65-F5344CB8AC3E}">
        <p14:creationId xmlns:p14="http://schemas.microsoft.com/office/powerpoint/2010/main" val="284510354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GB" dirty="0" smtClean="0"/>
              <a:t>Introduction to Microsoft Azure Mobile Apps</a:t>
            </a:r>
            <a:endParaRPr lang="en-GB" dirty="0"/>
          </a:p>
        </p:txBody>
      </p:sp>
    </p:spTree>
    <p:extLst>
      <p:ext uri="{BB962C8B-B14F-4D97-AF65-F5344CB8AC3E}">
        <p14:creationId xmlns:p14="http://schemas.microsoft.com/office/powerpoint/2010/main" val="82956322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Microsoft Azure Mobile Apps</a:t>
            </a:r>
            <a:endParaRPr lang="en-GB" dirty="0"/>
          </a:p>
        </p:txBody>
      </p:sp>
      <p:sp>
        <p:nvSpPr>
          <p:cNvPr id="5" name="Text Placeholder 4"/>
          <p:cNvSpPr>
            <a:spLocks noGrp="1"/>
          </p:cNvSpPr>
          <p:nvPr>
            <p:ph type="body" sz="quarter" idx="10"/>
          </p:nvPr>
        </p:nvSpPr>
        <p:spPr>
          <a:xfrm>
            <a:off x="257175" y="1204913"/>
            <a:ext cx="6143626" cy="5653087"/>
          </a:xfrm>
        </p:spPr>
        <p:txBody>
          <a:bodyPr/>
          <a:lstStyle/>
          <a:p>
            <a:r>
              <a:rPr lang="en-GB" sz="3137" dirty="0"/>
              <a:t>Build and Host the Backend for Any Mobile App</a:t>
            </a:r>
          </a:p>
          <a:p>
            <a:pPr lvl="1"/>
            <a:r>
              <a:rPr lang="en-GB" dirty="0" smtClean="0"/>
              <a:t>iOS, Android, Windows, HTML5, Xamarin</a:t>
            </a:r>
          </a:p>
          <a:p>
            <a:pPr lvl="1"/>
            <a:r>
              <a:rPr lang="en-GB" dirty="0" smtClean="0"/>
              <a:t>Code Backend in C# or </a:t>
            </a:r>
            <a:r>
              <a:rPr lang="en-GB" dirty="0" err="1" smtClean="0"/>
              <a:t>NodeJS</a:t>
            </a:r>
            <a:endParaRPr lang="en-GB" dirty="0" smtClean="0"/>
          </a:p>
          <a:p>
            <a:pPr lvl="1"/>
            <a:r>
              <a:rPr lang="en-GB" dirty="0" smtClean="0"/>
              <a:t>Broadcast Push w/ Customer Segmentation</a:t>
            </a:r>
          </a:p>
          <a:p>
            <a:pPr lvl="1"/>
            <a:r>
              <a:rPr lang="en-GB" dirty="0" smtClean="0"/>
              <a:t>Enterprise Single Sign-On w/ Active Directory</a:t>
            </a:r>
          </a:p>
          <a:p>
            <a:pPr lvl="1"/>
            <a:r>
              <a:rPr lang="en-GB" dirty="0" smtClean="0"/>
              <a:t>Social Integration w/ Facebook, Twitter, Google</a:t>
            </a:r>
          </a:p>
          <a:p>
            <a:pPr lvl="1"/>
            <a:r>
              <a:rPr lang="en-GB" dirty="0" smtClean="0"/>
              <a:t>Integrate with SQL, Oracle, SAP, </a:t>
            </a:r>
            <a:r>
              <a:rPr lang="en-GB" dirty="0" err="1" smtClean="0"/>
              <a:t>MongoDB</a:t>
            </a:r>
            <a:endParaRPr lang="en-GB" dirty="0" smtClean="0"/>
          </a:p>
          <a:p>
            <a:pPr lvl="1"/>
            <a:r>
              <a:rPr lang="en-GB" dirty="0" smtClean="0"/>
              <a:t>Auto-Scale to Millions of Devices</a:t>
            </a:r>
          </a:p>
          <a:p>
            <a:pPr lvl="1"/>
            <a:r>
              <a:rPr lang="en-GB" dirty="0" smtClean="0"/>
              <a:t>Enterprise Grade SLA</a:t>
            </a:r>
            <a:endParaRPr lang="en-GB" dirty="0"/>
          </a:p>
        </p:txBody>
      </p:sp>
      <p:pic>
        <p:nvPicPr>
          <p:cNvPr id="2" name="Picture 1"/>
          <p:cNvPicPr>
            <a:picLocks noChangeAspect="1"/>
          </p:cNvPicPr>
          <p:nvPr/>
        </p:nvPicPr>
        <p:blipFill>
          <a:blip r:embed="rId2"/>
          <a:stretch>
            <a:fillRect/>
          </a:stretch>
        </p:blipFill>
        <p:spPr>
          <a:xfrm>
            <a:off x="6718611" y="1187620"/>
            <a:ext cx="5031360" cy="4735398"/>
          </a:xfrm>
          <a:prstGeom prst="rect">
            <a:avLst/>
          </a:prstGeom>
        </p:spPr>
      </p:pic>
    </p:spTree>
    <p:extLst>
      <p:ext uri="{BB962C8B-B14F-4D97-AF65-F5344CB8AC3E}">
        <p14:creationId xmlns:p14="http://schemas.microsoft.com/office/powerpoint/2010/main" val="346105777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1499</TotalTime>
  <Words>4292</Words>
  <Application>Microsoft Office PowerPoint</Application>
  <PresentationFormat>Widescreen</PresentationFormat>
  <Paragraphs>503</Paragraphs>
  <Slides>45</Slides>
  <Notes>22</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Consolas</vt:lpstr>
      <vt:lpstr>Segoe UI</vt:lpstr>
      <vt:lpstr>Segoe UI (Body)</vt:lpstr>
      <vt:lpstr>Segoe UI Light</vt:lpstr>
      <vt:lpstr>Times New Roman</vt:lpstr>
      <vt:lpstr>PPT%20Theme</vt:lpstr>
      <vt:lpstr>Networking and Cloud Services</vt:lpstr>
      <vt:lpstr>PowerPoint Presentation</vt:lpstr>
      <vt:lpstr>Mobility and the cloud is the new normal </vt:lpstr>
      <vt:lpstr>Basics</vt:lpstr>
      <vt:lpstr>Considerations</vt:lpstr>
      <vt:lpstr>Capabilities</vt:lpstr>
      <vt:lpstr>Use higher-level abstractions</vt:lpstr>
      <vt:lpstr>Introduction to Microsoft Azure Mobile Apps</vt:lpstr>
      <vt:lpstr>Microsoft Azure Mobile Apps</vt:lpstr>
      <vt:lpstr>Create Your Mobile App in Azure Portal</vt:lpstr>
      <vt:lpstr>Configure Client App</vt:lpstr>
      <vt:lpstr>Write code to work with your Mobile Service</vt:lpstr>
      <vt:lpstr>Much, much more</vt:lpstr>
      <vt:lpstr>Demo Windows Azure Mobile Apps</vt:lpstr>
      <vt:lpstr>PowerPoint Presentation</vt:lpstr>
      <vt:lpstr>PowerPoint Presentation</vt:lpstr>
      <vt:lpstr>Accessing REST services with HttpClient</vt:lpstr>
      <vt:lpstr>Simple example: Get a string</vt:lpstr>
      <vt:lpstr>Tip</vt:lpstr>
      <vt:lpstr>Get full response</vt:lpstr>
      <vt:lpstr>Reading response headers</vt:lpstr>
      <vt:lpstr>Writing request headers</vt:lpstr>
      <vt:lpstr>Sending a request</vt:lpstr>
      <vt:lpstr>HttpClient basics</vt:lpstr>
      <vt:lpstr>PowerPoint Presentation</vt:lpstr>
      <vt:lpstr>Setting cookies</vt:lpstr>
      <vt:lpstr>Accessing cookies</vt:lpstr>
      <vt:lpstr>The filter pipeline</vt:lpstr>
      <vt:lpstr>Using HttpBaseProtocolFilter For compression, credentials etc</vt:lpstr>
      <vt:lpstr>Identity and Authentication </vt:lpstr>
      <vt:lpstr>Most apps need it…</vt:lpstr>
      <vt:lpstr>Credential Locker</vt:lpstr>
      <vt:lpstr>Web Authentication</vt:lpstr>
      <vt:lpstr>Typical OAuth flow</vt:lpstr>
      <vt:lpstr>Problems</vt:lpstr>
      <vt:lpstr>The Solution</vt:lpstr>
      <vt:lpstr>Web Account Manager  enables apps &amp; identity providers to plug in to Windows 10 and provide SSO capabilities.</vt:lpstr>
      <vt:lpstr>PowerPoint Presentation</vt:lpstr>
      <vt:lpstr>PowerPoint Presentation</vt:lpstr>
      <vt:lpstr>Web Account Manager</vt:lpstr>
      <vt:lpstr>Web Account Manager is extensible.  Identity Providers can plug in to Windows via their Store app and provide SSO to apps &amp; websites.</vt:lpstr>
      <vt:lpstr>Web Account Manager</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Wigley</dc:creator>
  <cp:lastModifiedBy>Andy Wigley</cp:lastModifiedBy>
  <cp:revision>40</cp:revision>
  <dcterms:created xsi:type="dcterms:W3CDTF">2015-04-20T09:00:57Z</dcterms:created>
  <dcterms:modified xsi:type="dcterms:W3CDTF">2015-05-14T14:38:57Z</dcterms:modified>
</cp:coreProperties>
</file>